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306" r:id="rId7"/>
    <p:sldId id="298" r:id="rId8"/>
    <p:sldId id="299" r:id="rId9"/>
    <p:sldId id="300" r:id="rId10"/>
    <p:sldId id="301" r:id="rId11"/>
    <p:sldId id="305" r:id="rId12"/>
    <p:sldId id="304" r:id="rId13"/>
    <p:sldId id="302" r:id="rId14"/>
    <p:sldId id="303" r:id="rId15"/>
    <p:sldId id="269" r:id="rId16"/>
    <p:sldId id="257" r:id="rId17"/>
    <p:sldId id="263" r:id="rId18"/>
    <p:sldId id="307" r:id="rId19"/>
    <p:sldId id="270" r:id="rId20"/>
    <p:sldId id="281" r:id="rId21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035"/>
    <a:srgbClr val="F79432"/>
    <a:srgbClr val="005E62"/>
    <a:srgbClr val="680B35"/>
    <a:srgbClr val="732E55"/>
    <a:srgbClr val="E8B457"/>
    <a:srgbClr val="1A3C4C"/>
    <a:srgbClr val="65A8AD"/>
    <a:srgbClr val="521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5" autoAdjust="0"/>
    <p:restoredTop sz="90485" autoAdjust="0"/>
  </p:normalViewPr>
  <p:slideViewPr>
    <p:cSldViewPr snapToGrid="0" snapToObjects="1">
      <p:cViewPr varScale="1">
        <p:scale>
          <a:sx n="80" d="100"/>
          <a:sy n="80" d="100"/>
        </p:scale>
        <p:origin x="1146" y="114"/>
      </p:cViewPr>
      <p:guideLst>
        <p:guide orient="horz" pos="17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2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3EADF-C510-4CC1-96DA-8C98FCD5A2FF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35605BB3-4772-4A4D-A0C2-BBB8396EA464}">
      <dgm:prSet phldrT="[Texto]"/>
      <dgm:spPr/>
      <dgm:t>
        <a:bodyPr/>
        <a:lstStyle/>
        <a:p>
          <a:r>
            <a:rPr lang="es-CO" dirty="0" smtClean="0"/>
            <a:t>Despacho Ministro</a:t>
          </a:r>
          <a:endParaRPr lang="es-CO" dirty="0"/>
        </a:p>
      </dgm:t>
    </dgm:pt>
    <dgm:pt modelId="{113D1071-D100-4D9D-883F-7D25BE61F80D}" type="parTrans" cxnId="{59B5A395-FBF0-4AC2-A27B-525D5255BD8F}">
      <dgm:prSet/>
      <dgm:spPr/>
      <dgm:t>
        <a:bodyPr/>
        <a:lstStyle/>
        <a:p>
          <a:endParaRPr lang="es-CO"/>
        </a:p>
      </dgm:t>
    </dgm:pt>
    <dgm:pt modelId="{71217EDA-8763-4913-B24D-1CE6AEF7D724}" type="sibTrans" cxnId="{59B5A395-FBF0-4AC2-A27B-525D5255BD8F}">
      <dgm:prSet/>
      <dgm:spPr/>
      <dgm:t>
        <a:bodyPr/>
        <a:lstStyle/>
        <a:p>
          <a:endParaRPr lang="es-CO"/>
        </a:p>
      </dgm:t>
    </dgm:pt>
    <dgm:pt modelId="{83C9F9E7-B25E-4A39-8D33-93F83933421D}">
      <dgm:prSet phldrT="[Texto]"/>
      <dgm:spPr>
        <a:solidFill>
          <a:schemeClr val="accent4"/>
        </a:solidFill>
      </dgm:spPr>
      <dgm:t>
        <a:bodyPr/>
        <a:lstStyle/>
        <a:p>
          <a:r>
            <a:rPr lang="es-CO" b="1" dirty="0" smtClean="0"/>
            <a:t>Viceministro de Tecnologías y  Sistemas de la Información</a:t>
          </a:r>
          <a:endParaRPr lang="es-CO" dirty="0"/>
        </a:p>
      </dgm:t>
    </dgm:pt>
    <dgm:pt modelId="{DAB0F98D-93FF-48E6-BC8F-DD1871133576}" type="parTrans" cxnId="{C3A8CF40-F840-485F-9F8F-4C1874B75133}">
      <dgm:prSet/>
      <dgm:spPr/>
      <dgm:t>
        <a:bodyPr/>
        <a:lstStyle/>
        <a:p>
          <a:endParaRPr lang="es-CO"/>
        </a:p>
      </dgm:t>
    </dgm:pt>
    <dgm:pt modelId="{E04475BE-3457-43C2-A4A7-D345735C5C69}" type="sibTrans" cxnId="{C3A8CF40-F840-485F-9F8F-4C1874B75133}">
      <dgm:prSet/>
      <dgm:spPr/>
      <dgm:t>
        <a:bodyPr/>
        <a:lstStyle/>
        <a:p>
          <a:endParaRPr lang="es-CO"/>
        </a:p>
      </dgm:t>
    </dgm:pt>
    <dgm:pt modelId="{F9704D8A-2350-479C-A957-2CD108817F47}">
      <dgm:prSet phldrT="[Texto]"/>
      <dgm:spPr/>
      <dgm:t>
        <a:bodyPr/>
        <a:lstStyle/>
        <a:p>
          <a:r>
            <a:rPr lang="es-CO" b="1" dirty="0" smtClean="0"/>
            <a:t>Dirección de Políticas y Desarrollo de Tecnologías de la Información</a:t>
          </a:r>
          <a:endParaRPr lang="es-CO" dirty="0"/>
        </a:p>
      </dgm:t>
    </dgm:pt>
    <dgm:pt modelId="{9D49FBC4-6B13-4398-B583-0850CD3B58F8}" type="parTrans" cxnId="{9E27223A-5A51-41B4-B261-44F14AC554C2}">
      <dgm:prSet/>
      <dgm:spPr/>
      <dgm:t>
        <a:bodyPr/>
        <a:lstStyle/>
        <a:p>
          <a:endParaRPr lang="es-CO"/>
        </a:p>
      </dgm:t>
    </dgm:pt>
    <dgm:pt modelId="{BDE62A02-1B46-4129-87E4-339BF1D0B2B9}" type="sibTrans" cxnId="{9E27223A-5A51-41B4-B261-44F14AC554C2}">
      <dgm:prSet/>
      <dgm:spPr/>
      <dgm:t>
        <a:bodyPr/>
        <a:lstStyle/>
        <a:p>
          <a:endParaRPr lang="es-CO"/>
        </a:p>
      </dgm:t>
    </dgm:pt>
    <dgm:pt modelId="{21044E3C-F15E-4FAE-AA0C-87E79FE428BA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b="1" dirty="0" smtClean="0"/>
            <a:t>Dirección de Estándares y Arquitectura de Tecnologías de la Información</a:t>
          </a:r>
          <a:endParaRPr lang="es-CO" dirty="0"/>
        </a:p>
      </dgm:t>
    </dgm:pt>
    <dgm:pt modelId="{D1891F07-F45A-4DC7-B8C5-AC8DFF63BFEA}" type="parTrans" cxnId="{93BA3283-BBBB-447F-A521-BD7F6C8B7598}">
      <dgm:prSet/>
      <dgm:spPr/>
      <dgm:t>
        <a:bodyPr/>
        <a:lstStyle/>
        <a:p>
          <a:endParaRPr lang="es-CO"/>
        </a:p>
      </dgm:t>
    </dgm:pt>
    <dgm:pt modelId="{BE601329-A8DB-499F-B9F1-5933FB1BFA04}" type="sibTrans" cxnId="{93BA3283-BBBB-447F-A521-BD7F6C8B7598}">
      <dgm:prSet/>
      <dgm:spPr/>
      <dgm:t>
        <a:bodyPr/>
        <a:lstStyle/>
        <a:p>
          <a:endParaRPr lang="es-CO"/>
        </a:p>
      </dgm:t>
    </dgm:pt>
    <dgm:pt modelId="{F675A874-BA9C-4DB9-92A5-CEDB30E87583}">
      <dgm:prSet phldrT="[Texto]"/>
      <dgm:spPr/>
      <dgm:t>
        <a:bodyPr/>
        <a:lstStyle/>
        <a:p>
          <a:r>
            <a:rPr lang="es-CO" b="1" dirty="0" smtClean="0"/>
            <a:t>Dirección de Gobierno en Línea</a:t>
          </a:r>
          <a:endParaRPr lang="es-CO" dirty="0"/>
        </a:p>
      </dgm:t>
    </dgm:pt>
    <dgm:pt modelId="{6BF4003C-B49C-46F6-BF02-2E43B87A97EE}" type="parTrans" cxnId="{B44384B8-D120-4D49-9B61-616D98F213F8}">
      <dgm:prSet/>
      <dgm:spPr/>
      <dgm:t>
        <a:bodyPr/>
        <a:lstStyle/>
        <a:p>
          <a:endParaRPr lang="es-CO"/>
        </a:p>
      </dgm:t>
    </dgm:pt>
    <dgm:pt modelId="{C590591F-35C2-461A-882A-57E070BD2250}" type="sibTrans" cxnId="{B44384B8-D120-4D49-9B61-616D98F213F8}">
      <dgm:prSet/>
      <dgm:spPr/>
      <dgm:t>
        <a:bodyPr/>
        <a:lstStyle/>
        <a:p>
          <a:endParaRPr lang="es-CO"/>
        </a:p>
      </dgm:t>
    </dgm:pt>
    <dgm:pt modelId="{3A81EF29-575C-4482-B527-AF5324476EED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b="1" dirty="0" smtClean="0"/>
            <a:t>Subdirección de Seguridad y Privacidad de Tecnologías de la Información</a:t>
          </a:r>
          <a:endParaRPr lang="es-CO" dirty="0"/>
        </a:p>
      </dgm:t>
    </dgm:pt>
    <dgm:pt modelId="{588944D6-6F56-4CA9-A604-B47555257E9A}" type="parTrans" cxnId="{4DD10532-7893-4892-AE0B-88407BBBD429}">
      <dgm:prSet/>
      <dgm:spPr/>
      <dgm:t>
        <a:bodyPr/>
        <a:lstStyle/>
        <a:p>
          <a:endParaRPr lang="es-CO"/>
        </a:p>
      </dgm:t>
    </dgm:pt>
    <dgm:pt modelId="{C4DF08E4-454E-4918-AC33-5275118FCECE}" type="sibTrans" cxnId="{4DD10532-7893-4892-AE0B-88407BBBD429}">
      <dgm:prSet/>
      <dgm:spPr/>
      <dgm:t>
        <a:bodyPr/>
        <a:lstStyle/>
        <a:p>
          <a:endParaRPr lang="es-CO"/>
        </a:p>
      </dgm:t>
    </dgm:pt>
    <dgm:pt modelId="{BC2F832B-4295-47E6-BEF2-21709CC3F40F}" type="pres">
      <dgm:prSet presAssocID="{1C73EADF-C510-4CC1-96DA-8C98FCD5A2F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753408B-F824-4FF3-9DB1-02A1E8339792}" type="pres">
      <dgm:prSet presAssocID="{35605BB3-4772-4A4D-A0C2-BBB8396EA464}" presName="vertOne" presStyleCnt="0"/>
      <dgm:spPr/>
    </dgm:pt>
    <dgm:pt modelId="{24296D0C-32D3-449F-BB51-0BC3D85AFB3D}" type="pres">
      <dgm:prSet presAssocID="{35605BB3-4772-4A4D-A0C2-BBB8396EA4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9D35AC-0D04-4F0A-B103-420503F28E74}" type="pres">
      <dgm:prSet presAssocID="{35605BB3-4772-4A4D-A0C2-BBB8396EA464}" presName="parTransOne" presStyleCnt="0"/>
      <dgm:spPr/>
    </dgm:pt>
    <dgm:pt modelId="{BFC6F42A-B7BF-49BD-B732-E4800A81D25F}" type="pres">
      <dgm:prSet presAssocID="{35605BB3-4772-4A4D-A0C2-BBB8396EA464}" presName="horzOne" presStyleCnt="0"/>
      <dgm:spPr/>
    </dgm:pt>
    <dgm:pt modelId="{DA906C17-D0C2-4853-8BD8-08417768C1D6}" type="pres">
      <dgm:prSet presAssocID="{83C9F9E7-B25E-4A39-8D33-93F83933421D}" presName="vertTwo" presStyleCnt="0"/>
      <dgm:spPr/>
    </dgm:pt>
    <dgm:pt modelId="{9F6CFF5F-6E75-4217-A6FD-52FC9679B9B2}" type="pres">
      <dgm:prSet presAssocID="{83C9F9E7-B25E-4A39-8D33-93F83933421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6EA610-9E8A-46D3-B89B-95908038AB26}" type="pres">
      <dgm:prSet presAssocID="{83C9F9E7-B25E-4A39-8D33-93F83933421D}" presName="parTransTwo" presStyleCnt="0"/>
      <dgm:spPr/>
    </dgm:pt>
    <dgm:pt modelId="{0F202066-D843-4F98-ACAA-BD487F599ED3}" type="pres">
      <dgm:prSet presAssocID="{83C9F9E7-B25E-4A39-8D33-93F83933421D}" presName="horzTwo" presStyleCnt="0"/>
      <dgm:spPr/>
    </dgm:pt>
    <dgm:pt modelId="{603687FB-867A-4750-AA60-95960E1DB3D0}" type="pres">
      <dgm:prSet presAssocID="{F9704D8A-2350-479C-A957-2CD108817F47}" presName="vertThree" presStyleCnt="0"/>
      <dgm:spPr/>
    </dgm:pt>
    <dgm:pt modelId="{7068374F-5B4D-49AA-9301-37CB71C0F9E6}" type="pres">
      <dgm:prSet presAssocID="{F9704D8A-2350-479C-A957-2CD108817F4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075A9C7-F711-4F95-ABDB-281BDF48383D}" type="pres">
      <dgm:prSet presAssocID="{F9704D8A-2350-479C-A957-2CD108817F47}" presName="horzThree" presStyleCnt="0"/>
      <dgm:spPr/>
    </dgm:pt>
    <dgm:pt modelId="{D7E9A759-7F83-4C88-A4C5-24B78D7B33D0}" type="pres">
      <dgm:prSet presAssocID="{BDE62A02-1B46-4129-87E4-339BF1D0B2B9}" presName="sibSpaceThree" presStyleCnt="0"/>
      <dgm:spPr/>
    </dgm:pt>
    <dgm:pt modelId="{A4FEAF53-3901-4340-BA88-25D08664F651}" type="pres">
      <dgm:prSet presAssocID="{21044E3C-F15E-4FAE-AA0C-87E79FE428BA}" presName="vertThree" presStyleCnt="0"/>
      <dgm:spPr/>
    </dgm:pt>
    <dgm:pt modelId="{8156A73D-4104-4024-BC63-FFD019CDD8D3}" type="pres">
      <dgm:prSet presAssocID="{21044E3C-F15E-4FAE-AA0C-87E79FE428B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8898FD-EE04-4C84-AFAE-1699A61F4C21}" type="pres">
      <dgm:prSet presAssocID="{21044E3C-F15E-4FAE-AA0C-87E79FE428BA}" presName="parTransThree" presStyleCnt="0"/>
      <dgm:spPr/>
    </dgm:pt>
    <dgm:pt modelId="{D4707C89-D9DC-44C3-8E93-B3BC1211F4D2}" type="pres">
      <dgm:prSet presAssocID="{21044E3C-F15E-4FAE-AA0C-87E79FE428BA}" presName="horzThree" presStyleCnt="0"/>
      <dgm:spPr/>
    </dgm:pt>
    <dgm:pt modelId="{BBDFA725-96BC-4B24-9D25-F6C23D4AB0E7}" type="pres">
      <dgm:prSet presAssocID="{3A81EF29-575C-4482-B527-AF5324476EED}" presName="vertFour" presStyleCnt="0">
        <dgm:presLayoutVars>
          <dgm:chPref val="3"/>
        </dgm:presLayoutVars>
      </dgm:prSet>
      <dgm:spPr/>
    </dgm:pt>
    <dgm:pt modelId="{21A0C750-5CE2-4208-9655-7F03EFB925D8}" type="pres">
      <dgm:prSet presAssocID="{3A81EF29-575C-4482-B527-AF5324476EED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1F9BD2A-0D4B-4981-86B6-E1E3EAE93F3F}" type="pres">
      <dgm:prSet presAssocID="{3A81EF29-575C-4482-B527-AF5324476EED}" presName="horzFour" presStyleCnt="0"/>
      <dgm:spPr/>
    </dgm:pt>
    <dgm:pt modelId="{A722315F-8DEC-4DFB-92A3-30247827D001}" type="pres">
      <dgm:prSet presAssocID="{BE601329-A8DB-499F-B9F1-5933FB1BFA04}" presName="sibSpaceThree" presStyleCnt="0"/>
      <dgm:spPr/>
    </dgm:pt>
    <dgm:pt modelId="{8A034046-058E-4A0B-92BB-D671F54C44E0}" type="pres">
      <dgm:prSet presAssocID="{F675A874-BA9C-4DB9-92A5-CEDB30E87583}" presName="vertThree" presStyleCnt="0"/>
      <dgm:spPr/>
    </dgm:pt>
    <dgm:pt modelId="{CB16448B-7147-4FAF-A16F-896D20184F48}" type="pres">
      <dgm:prSet presAssocID="{F675A874-BA9C-4DB9-92A5-CEDB30E8758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C6AA6AD-AD18-4025-89FD-B0CC9747DDC7}" type="pres">
      <dgm:prSet presAssocID="{F675A874-BA9C-4DB9-92A5-CEDB30E87583}" presName="horzThree" presStyleCnt="0"/>
      <dgm:spPr/>
    </dgm:pt>
  </dgm:ptLst>
  <dgm:cxnLst>
    <dgm:cxn modelId="{9E27223A-5A51-41B4-B261-44F14AC554C2}" srcId="{83C9F9E7-B25E-4A39-8D33-93F83933421D}" destId="{F9704D8A-2350-479C-A957-2CD108817F47}" srcOrd="0" destOrd="0" parTransId="{9D49FBC4-6B13-4398-B583-0850CD3B58F8}" sibTransId="{BDE62A02-1B46-4129-87E4-339BF1D0B2B9}"/>
    <dgm:cxn modelId="{4DD10532-7893-4892-AE0B-88407BBBD429}" srcId="{21044E3C-F15E-4FAE-AA0C-87E79FE428BA}" destId="{3A81EF29-575C-4482-B527-AF5324476EED}" srcOrd="0" destOrd="0" parTransId="{588944D6-6F56-4CA9-A604-B47555257E9A}" sibTransId="{C4DF08E4-454E-4918-AC33-5275118FCECE}"/>
    <dgm:cxn modelId="{4FF946FC-E9D1-4D95-9BE9-09BBB87DDBB9}" type="presOf" srcId="{3A81EF29-575C-4482-B527-AF5324476EED}" destId="{21A0C750-5CE2-4208-9655-7F03EFB925D8}" srcOrd="0" destOrd="0" presId="urn:microsoft.com/office/officeart/2005/8/layout/hierarchy4"/>
    <dgm:cxn modelId="{C3B11451-9B49-4904-BF0B-9B5B246BB5D7}" type="presOf" srcId="{21044E3C-F15E-4FAE-AA0C-87E79FE428BA}" destId="{8156A73D-4104-4024-BC63-FFD019CDD8D3}" srcOrd="0" destOrd="0" presId="urn:microsoft.com/office/officeart/2005/8/layout/hierarchy4"/>
    <dgm:cxn modelId="{59B5A395-FBF0-4AC2-A27B-525D5255BD8F}" srcId="{1C73EADF-C510-4CC1-96DA-8C98FCD5A2FF}" destId="{35605BB3-4772-4A4D-A0C2-BBB8396EA464}" srcOrd="0" destOrd="0" parTransId="{113D1071-D100-4D9D-883F-7D25BE61F80D}" sibTransId="{71217EDA-8763-4913-B24D-1CE6AEF7D724}"/>
    <dgm:cxn modelId="{D4845710-96EC-47D9-8232-2CEB9ED85F89}" type="presOf" srcId="{F675A874-BA9C-4DB9-92A5-CEDB30E87583}" destId="{CB16448B-7147-4FAF-A16F-896D20184F48}" srcOrd="0" destOrd="0" presId="urn:microsoft.com/office/officeart/2005/8/layout/hierarchy4"/>
    <dgm:cxn modelId="{C3A8CF40-F840-485F-9F8F-4C1874B75133}" srcId="{35605BB3-4772-4A4D-A0C2-BBB8396EA464}" destId="{83C9F9E7-B25E-4A39-8D33-93F83933421D}" srcOrd="0" destOrd="0" parTransId="{DAB0F98D-93FF-48E6-BC8F-DD1871133576}" sibTransId="{E04475BE-3457-43C2-A4A7-D345735C5C69}"/>
    <dgm:cxn modelId="{EABF8189-E1B8-49D0-94A2-82B08DD18B48}" type="presOf" srcId="{1C73EADF-C510-4CC1-96DA-8C98FCD5A2FF}" destId="{BC2F832B-4295-47E6-BEF2-21709CC3F40F}" srcOrd="0" destOrd="0" presId="urn:microsoft.com/office/officeart/2005/8/layout/hierarchy4"/>
    <dgm:cxn modelId="{F9B98C32-862F-4BF9-8AFF-C7DA92FC33F5}" type="presOf" srcId="{35605BB3-4772-4A4D-A0C2-BBB8396EA464}" destId="{24296D0C-32D3-449F-BB51-0BC3D85AFB3D}" srcOrd="0" destOrd="0" presId="urn:microsoft.com/office/officeart/2005/8/layout/hierarchy4"/>
    <dgm:cxn modelId="{93BA3283-BBBB-447F-A521-BD7F6C8B7598}" srcId="{83C9F9E7-B25E-4A39-8D33-93F83933421D}" destId="{21044E3C-F15E-4FAE-AA0C-87E79FE428BA}" srcOrd="1" destOrd="0" parTransId="{D1891F07-F45A-4DC7-B8C5-AC8DFF63BFEA}" sibTransId="{BE601329-A8DB-499F-B9F1-5933FB1BFA04}"/>
    <dgm:cxn modelId="{CE8F6799-06EB-452A-BE84-1D4F6BEAEDDB}" type="presOf" srcId="{83C9F9E7-B25E-4A39-8D33-93F83933421D}" destId="{9F6CFF5F-6E75-4217-A6FD-52FC9679B9B2}" srcOrd="0" destOrd="0" presId="urn:microsoft.com/office/officeart/2005/8/layout/hierarchy4"/>
    <dgm:cxn modelId="{A01F85A5-FC5A-47F9-B6F8-2C2B463D1462}" type="presOf" srcId="{F9704D8A-2350-479C-A957-2CD108817F47}" destId="{7068374F-5B4D-49AA-9301-37CB71C0F9E6}" srcOrd="0" destOrd="0" presId="urn:microsoft.com/office/officeart/2005/8/layout/hierarchy4"/>
    <dgm:cxn modelId="{B44384B8-D120-4D49-9B61-616D98F213F8}" srcId="{83C9F9E7-B25E-4A39-8D33-93F83933421D}" destId="{F675A874-BA9C-4DB9-92A5-CEDB30E87583}" srcOrd="2" destOrd="0" parTransId="{6BF4003C-B49C-46F6-BF02-2E43B87A97EE}" sibTransId="{C590591F-35C2-461A-882A-57E070BD2250}"/>
    <dgm:cxn modelId="{C4C937C4-D566-43F6-A7AB-C0C490EB5DCC}" type="presParOf" srcId="{BC2F832B-4295-47E6-BEF2-21709CC3F40F}" destId="{7753408B-F824-4FF3-9DB1-02A1E8339792}" srcOrd="0" destOrd="0" presId="urn:microsoft.com/office/officeart/2005/8/layout/hierarchy4"/>
    <dgm:cxn modelId="{D385C221-CA98-4EBA-AC61-BC56C9ADAFE0}" type="presParOf" srcId="{7753408B-F824-4FF3-9DB1-02A1E8339792}" destId="{24296D0C-32D3-449F-BB51-0BC3D85AFB3D}" srcOrd="0" destOrd="0" presId="urn:microsoft.com/office/officeart/2005/8/layout/hierarchy4"/>
    <dgm:cxn modelId="{B2D4FB90-7276-47BD-9587-CFD580032715}" type="presParOf" srcId="{7753408B-F824-4FF3-9DB1-02A1E8339792}" destId="{9C9D35AC-0D04-4F0A-B103-420503F28E74}" srcOrd="1" destOrd="0" presId="urn:microsoft.com/office/officeart/2005/8/layout/hierarchy4"/>
    <dgm:cxn modelId="{2267DFAB-7088-4CB7-BC5C-1F82C13CA5CB}" type="presParOf" srcId="{7753408B-F824-4FF3-9DB1-02A1E8339792}" destId="{BFC6F42A-B7BF-49BD-B732-E4800A81D25F}" srcOrd="2" destOrd="0" presId="urn:microsoft.com/office/officeart/2005/8/layout/hierarchy4"/>
    <dgm:cxn modelId="{4397B4C8-A849-430C-B87C-8FD5A51DE951}" type="presParOf" srcId="{BFC6F42A-B7BF-49BD-B732-E4800A81D25F}" destId="{DA906C17-D0C2-4853-8BD8-08417768C1D6}" srcOrd="0" destOrd="0" presId="urn:microsoft.com/office/officeart/2005/8/layout/hierarchy4"/>
    <dgm:cxn modelId="{29BEEBA9-EFF6-4611-A6C2-145667767A0B}" type="presParOf" srcId="{DA906C17-D0C2-4853-8BD8-08417768C1D6}" destId="{9F6CFF5F-6E75-4217-A6FD-52FC9679B9B2}" srcOrd="0" destOrd="0" presId="urn:microsoft.com/office/officeart/2005/8/layout/hierarchy4"/>
    <dgm:cxn modelId="{AC59B3F4-B075-4C54-9B1A-6ECE73EE8C5D}" type="presParOf" srcId="{DA906C17-D0C2-4853-8BD8-08417768C1D6}" destId="{516EA610-9E8A-46D3-B89B-95908038AB26}" srcOrd="1" destOrd="0" presId="urn:microsoft.com/office/officeart/2005/8/layout/hierarchy4"/>
    <dgm:cxn modelId="{14DEB03E-66C5-4039-BD43-A77752C77BD5}" type="presParOf" srcId="{DA906C17-D0C2-4853-8BD8-08417768C1D6}" destId="{0F202066-D843-4F98-ACAA-BD487F599ED3}" srcOrd="2" destOrd="0" presId="urn:microsoft.com/office/officeart/2005/8/layout/hierarchy4"/>
    <dgm:cxn modelId="{01A17769-E38D-4206-BE33-55234E6C1026}" type="presParOf" srcId="{0F202066-D843-4F98-ACAA-BD487F599ED3}" destId="{603687FB-867A-4750-AA60-95960E1DB3D0}" srcOrd="0" destOrd="0" presId="urn:microsoft.com/office/officeart/2005/8/layout/hierarchy4"/>
    <dgm:cxn modelId="{F497DBD9-FEF9-49EC-80F0-C18F008A2016}" type="presParOf" srcId="{603687FB-867A-4750-AA60-95960E1DB3D0}" destId="{7068374F-5B4D-49AA-9301-37CB71C0F9E6}" srcOrd="0" destOrd="0" presId="urn:microsoft.com/office/officeart/2005/8/layout/hierarchy4"/>
    <dgm:cxn modelId="{0104312C-65AE-4798-ABA5-57DBC80C95BC}" type="presParOf" srcId="{603687FB-867A-4750-AA60-95960E1DB3D0}" destId="{D075A9C7-F711-4F95-ABDB-281BDF48383D}" srcOrd="1" destOrd="0" presId="urn:microsoft.com/office/officeart/2005/8/layout/hierarchy4"/>
    <dgm:cxn modelId="{46DA7C85-2F0F-418A-AFE5-7E1BCC719A1D}" type="presParOf" srcId="{0F202066-D843-4F98-ACAA-BD487F599ED3}" destId="{D7E9A759-7F83-4C88-A4C5-24B78D7B33D0}" srcOrd="1" destOrd="0" presId="urn:microsoft.com/office/officeart/2005/8/layout/hierarchy4"/>
    <dgm:cxn modelId="{6B696BCD-A77C-4BEF-953E-202AEC53DF58}" type="presParOf" srcId="{0F202066-D843-4F98-ACAA-BD487F599ED3}" destId="{A4FEAF53-3901-4340-BA88-25D08664F651}" srcOrd="2" destOrd="0" presId="urn:microsoft.com/office/officeart/2005/8/layout/hierarchy4"/>
    <dgm:cxn modelId="{6D7FDFFD-7321-425A-BBD7-8AFA6D208891}" type="presParOf" srcId="{A4FEAF53-3901-4340-BA88-25D08664F651}" destId="{8156A73D-4104-4024-BC63-FFD019CDD8D3}" srcOrd="0" destOrd="0" presId="urn:microsoft.com/office/officeart/2005/8/layout/hierarchy4"/>
    <dgm:cxn modelId="{F0AC2BBC-E6C8-4A6D-BF51-9F80C6DD69D9}" type="presParOf" srcId="{A4FEAF53-3901-4340-BA88-25D08664F651}" destId="{598898FD-EE04-4C84-AFAE-1699A61F4C21}" srcOrd="1" destOrd="0" presId="urn:microsoft.com/office/officeart/2005/8/layout/hierarchy4"/>
    <dgm:cxn modelId="{6A702D3C-C84F-4DF1-A7AB-0076D6892F2B}" type="presParOf" srcId="{A4FEAF53-3901-4340-BA88-25D08664F651}" destId="{D4707C89-D9DC-44C3-8E93-B3BC1211F4D2}" srcOrd="2" destOrd="0" presId="urn:microsoft.com/office/officeart/2005/8/layout/hierarchy4"/>
    <dgm:cxn modelId="{4B90AE6F-5179-445B-8D15-98E96A176194}" type="presParOf" srcId="{D4707C89-D9DC-44C3-8E93-B3BC1211F4D2}" destId="{BBDFA725-96BC-4B24-9D25-F6C23D4AB0E7}" srcOrd="0" destOrd="0" presId="urn:microsoft.com/office/officeart/2005/8/layout/hierarchy4"/>
    <dgm:cxn modelId="{1B52A799-C31B-4924-B4E4-3D0654B35D9E}" type="presParOf" srcId="{BBDFA725-96BC-4B24-9D25-F6C23D4AB0E7}" destId="{21A0C750-5CE2-4208-9655-7F03EFB925D8}" srcOrd="0" destOrd="0" presId="urn:microsoft.com/office/officeart/2005/8/layout/hierarchy4"/>
    <dgm:cxn modelId="{324DC576-6AC2-49B2-8A39-5424DF182F88}" type="presParOf" srcId="{BBDFA725-96BC-4B24-9D25-F6C23D4AB0E7}" destId="{21F9BD2A-0D4B-4981-86B6-E1E3EAE93F3F}" srcOrd="1" destOrd="0" presId="urn:microsoft.com/office/officeart/2005/8/layout/hierarchy4"/>
    <dgm:cxn modelId="{ED7C69A9-8056-4DB1-BC17-4BA9B155657B}" type="presParOf" srcId="{0F202066-D843-4F98-ACAA-BD487F599ED3}" destId="{A722315F-8DEC-4DFB-92A3-30247827D001}" srcOrd="3" destOrd="0" presId="urn:microsoft.com/office/officeart/2005/8/layout/hierarchy4"/>
    <dgm:cxn modelId="{91CF50C2-6433-49DF-A5C3-1975A723ED04}" type="presParOf" srcId="{0F202066-D843-4F98-ACAA-BD487F599ED3}" destId="{8A034046-058E-4A0B-92BB-D671F54C44E0}" srcOrd="4" destOrd="0" presId="urn:microsoft.com/office/officeart/2005/8/layout/hierarchy4"/>
    <dgm:cxn modelId="{860407F1-B1EB-4B4F-9A32-87FAE8EB5602}" type="presParOf" srcId="{8A034046-058E-4A0B-92BB-D671F54C44E0}" destId="{CB16448B-7147-4FAF-A16F-896D20184F48}" srcOrd="0" destOrd="0" presId="urn:microsoft.com/office/officeart/2005/8/layout/hierarchy4"/>
    <dgm:cxn modelId="{18AB5F93-C063-48FC-8567-72071B7CA524}" type="presParOf" srcId="{8A034046-058E-4A0B-92BB-D671F54C44E0}" destId="{9C6AA6AD-AD18-4025-89FD-B0CC9747DD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329AC-90AF-46A2-9C52-F7F2768088F4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670A7392-8E18-4F38-9351-E9A80375F064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s-CO" sz="2000" dirty="0" smtClean="0"/>
            <a:t>Proyecto Adopción de IPv6 en Colombia</a:t>
          </a:r>
        </a:p>
      </dgm:t>
    </dgm:pt>
    <dgm:pt modelId="{7ED268D9-FF8E-4AFA-9FE3-D70354B1418F}" type="parTrans" cxnId="{3B5E8F15-4B19-4E2D-91FE-3BFA68780A32}">
      <dgm:prSet/>
      <dgm:spPr/>
      <dgm:t>
        <a:bodyPr/>
        <a:lstStyle/>
        <a:p>
          <a:endParaRPr lang="es-CO" sz="1400"/>
        </a:p>
      </dgm:t>
    </dgm:pt>
    <dgm:pt modelId="{B4EA5403-E3CC-43B7-A482-5363E19FA35C}" type="sibTrans" cxnId="{3B5E8F15-4B19-4E2D-91FE-3BFA68780A32}">
      <dgm:prSet/>
      <dgm:spPr/>
      <dgm:t>
        <a:bodyPr/>
        <a:lstStyle/>
        <a:p>
          <a:endParaRPr lang="es-CO" sz="1400"/>
        </a:p>
      </dgm:t>
    </dgm:pt>
    <dgm:pt modelId="{1C519355-8486-4ABE-911E-A26C2B2C137E}">
      <dgm:prSet phldrT="[Texto]" custT="1"/>
      <dgm:spPr/>
      <dgm:t>
        <a:bodyPr/>
        <a:lstStyle/>
        <a:p>
          <a:r>
            <a:rPr lang="es-CO" sz="1800" dirty="0" smtClean="0"/>
            <a:t>Política para la adopción de IPv6</a:t>
          </a:r>
        </a:p>
        <a:p>
          <a:r>
            <a:rPr lang="es-CO" sz="1800" dirty="0" smtClean="0"/>
            <a:t>Ambiente Normativo</a:t>
          </a:r>
        </a:p>
      </dgm:t>
    </dgm:pt>
    <dgm:pt modelId="{A79A08D9-5E07-4DC6-A50C-A477F07B57F9}" type="parTrans" cxnId="{1E8908E1-7A4B-4892-AC62-A3393CB8DFE2}">
      <dgm:prSet/>
      <dgm:spPr/>
      <dgm:t>
        <a:bodyPr/>
        <a:lstStyle/>
        <a:p>
          <a:endParaRPr lang="es-CO" sz="1400"/>
        </a:p>
      </dgm:t>
    </dgm:pt>
    <dgm:pt modelId="{8613CEFB-A1BD-4417-999C-D2FB437EB04B}" type="sibTrans" cxnId="{1E8908E1-7A4B-4892-AC62-A3393CB8DFE2}">
      <dgm:prSet/>
      <dgm:spPr/>
      <dgm:t>
        <a:bodyPr/>
        <a:lstStyle/>
        <a:p>
          <a:endParaRPr lang="es-CO" sz="1400"/>
        </a:p>
      </dgm:t>
    </dgm:pt>
    <dgm:pt modelId="{611C737B-E9BE-499D-92A4-213B5F785FDB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CO" sz="1800" dirty="0" smtClean="0"/>
            <a:t>Plan de Acción.</a:t>
          </a:r>
        </a:p>
        <a:p>
          <a:r>
            <a:rPr lang="es-CO" sz="1800" dirty="0" smtClean="0"/>
            <a:t>Promoción, sensibilización y Divulgación</a:t>
          </a:r>
          <a:endParaRPr lang="es-CO" sz="1800" dirty="0"/>
        </a:p>
      </dgm:t>
    </dgm:pt>
    <dgm:pt modelId="{A4827473-500A-4CF3-BC11-6F6F73C420F7}" type="parTrans" cxnId="{8FA8C2FE-AF67-4399-99D2-4A26505F2056}">
      <dgm:prSet/>
      <dgm:spPr/>
      <dgm:t>
        <a:bodyPr/>
        <a:lstStyle/>
        <a:p>
          <a:endParaRPr lang="es-CO" sz="1400"/>
        </a:p>
      </dgm:t>
    </dgm:pt>
    <dgm:pt modelId="{3B1BF68C-A2D4-4A88-A85A-4E10E73BD4BE}" type="sibTrans" cxnId="{8FA8C2FE-AF67-4399-99D2-4A26505F2056}">
      <dgm:prSet/>
      <dgm:spPr/>
      <dgm:t>
        <a:bodyPr/>
        <a:lstStyle/>
        <a:p>
          <a:endParaRPr lang="es-CO" sz="1400"/>
        </a:p>
      </dgm:t>
    </dgm:pt>
    <dgm:pt modelId="{4D980A49-D4EF-4D64-8C03-B174C57FF4F2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1800" dirty="0" smtClean="0"/>
            <a:t>Plan Técnico de </a:t>
          </a:r>
          <a:r>
            <a:rPr lang="es-CO" sz="1800" b="1" dirty="0" smtClean="0"/>
            <a:t>transición</a:t>
          </a:r>
          <a:r>
            <a:rPr lang="es-CO" sz="1800" dirty="0" smtClean="0"/>
            <a:t> a IPv6</a:t>
          </a:r>
          <a:endParaRPr lang="es-CO" sz="1800" dirty="0"/>
        </a:p>
      </dgm:t>
    </dgm:pt>
    <dgm:pt modelId="{E90A15D0-767D-45C1-868B-E7DA66F0DC5B}" type="parTrans" cxnId="{FFC789EC-389B-43FF-BA7E-BDFD850E6730}">
      <dgm:prSet/>
      <dgm:spPr/>
      <dgm:t>
        <a:bodyPr/>
        <a:lstStyle/>
        <a:p>
          <a:endParaRPr lang="es-CO" sz="1400"/>
        </a:p>
      </dgm:t>
    </dgm:pt>
    <dgm:pt modelId="{31C25A28-CD94-4516-92F4-21C6DA1CB736}" type="sibTrans" cxnId="{FFC789EC-389B-43FF-BA7E-BDFD850E6730}">
      <dgm:prSet/>
      <dgm:spPr/>
      <dgm:t>
        <a:bodyPr/>
        <a:lstStyle/>
        <a:p>
          <a:endParaRPr lang="es-CO" sz="1400"/>
        </a:p>
      </dgm:t>
    </dgm:pt>
    <dgm:pt modelId="{54E114E9-6F6B-4EB9-A994-7D3CDDCEE62E}" type="pres">
      <dgm:prSet presAssocID="{5BA329AC-90AF-46A2-9C52-F7F2768088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8EE4211-EE87-42BE-96B2-97C0E8229374}" type="pres">
      <dgm:prSet presAssocID="{670A7392-8E18-4F38-9351-E9A80375F064}" presName="vertOne" presStyleCnt="0"/>
      <dgm:spPr/>
    </dgm:pt>
    <dgm:pt modelId="{399B2662-8C08-480B-8E09-83A9CBCFF67D}" type="pres">
      <dgm:prSet presAssocID="{670A7392-8E18-4F38-9351-E9A80375F064}" presName="txOne" presStyleLbl="node0" presStyleIdx="0" presStyleCnt="1" custScaleX="99036" custScaleY="39600" custLinFactNeighborX="-277" custLinFactNeighborY="-4069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8C0801A-9B8D-41AE-8A51-082D73AFB6D4}" type="pres">
      <dgm:prSet presAssocID="{670A7392-8E18-4F38-9351-E9A80375F064}" presName="parTransOne" presStyleCnt="0"/>
      <dgm:spPr/>
    </dgm:pt>
    <dgm:pt modelId="{5CCE66A2-6F06-49F1-AECA-85C433E396AE}" type="pres">
      <dgm:prSet presAssocID="{670A7392-8E18-4F38-9351-E9A80375F064}" presName="horzOne" presStyleCnt="0"/>
      <dgm:spPr/>
    </dgm:pt>
    <dgm:pt modelId="{A931AF84-015E-45DD-8EF6-AF9B3260CA80}" type="pres">
      <dgm:prSet presAssocID="{1C519355-8486-4ABE-911E-A26C2B2C137E}" presName="vertTwo" presStyleCnt="0"/>
      <dgm:spPr/>
    </dgm:pt>
    <dgm:pt modelId="{E0E34ECA-2CB6-431F-9E21-A60B825E3161}" type="pres">
      <dgm:prSet presAssocID="{1C519355-8486-4ABE-911E-A26C2B2C137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90EB46B-CA73-4940-8575-2F8A9E61F824}" type="pres">
      <dgm:prSet presAssocID="{1C519355-8486-4ABE-911E-A26C2B2C137E}" presName="horzTwo" presStyleCnt="0"/>
      <dgm:spPr/>
    </dgm:pt>
    <dgm:pt modelId="{05C0E427-013A-4924-82CA-728A75B21F7D}" type="pres">
      <dgm:prSet presAssocID="{8613CEFB-A1BD-4417-999C-D2FB437EB04B}" presName="sibSpaceTwo" presStyleCnt="0"/>
      <dgm:spPr/>
    </dgm:pt>
    <dgm:pt modelId="{F9B45F08-625B-4C5E-9A54-DF53448A9DE0}" type="pres">
      <dgm:prSet presAssocID="{611C737B-E9BE-499D-92A4-213B5F785FDB}" presName="vertTwo" presStyleCnt="0"/>
      <dgm:spPr/>
    </dgm:pt>
    <dgm:pt modelId="{17461CDE-CC46-47BE-AAB4-69DFE90C23DC}" type="pres">
      <dgm:prSet presAssocID="{611C737B-E9BE-499D-92A4-213B5F785FD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24BB11-C938-47E6-AB94-D1EC9CB6513F}" type="pres">
      <dgm:prSet presAssocID="{611C737B-E9BE-499D-92A4-213B5F785FDB}" presName="horzTwo" presStyleCnt="0"/>
      <dgm:spPr/>
    </dgm:pt>
    <dgm:pt modelId="{59505178-341F-4C81-B738-A8ED53A4F821}" type="pres">
      <dgm:prSet presAssocID="{3B1BF68C-A2D4-4A88-A85A-4E10E73BD4BE}" presName="sibSpaceTwo" presStyleCnt="0"/>
      <dgm:spPr/>
    </dgm:pt>
    <dgm:pt modelId="{40F3B4C9-FBE1-459D-8E4D-16DB5C80E971}" type="pres">
      <dgm:prSet presAssocID="{4D980A49-D4EF-4D64-8C03-B174C57FF4F2}" presName="vertTwo" presStyleCnt="0"/>
      <dgm:spPr/>
    </dgm:pt>
    <dgm:pt modelId="{FBB7F689-CF8F-47EA-84CA-9ED50D2724B6}" type="pres">
      <dgm:prSet presAssocID="{4D980A49-D4EF-4D64-8C03-B174C57FF4F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F800E4C-C6EA-4097-AC62-4A2B914F5064}" type="pres">
      <dgm:prSet presAssocID="{4D980A49-D4EF-4D64-8C03-B174C57FF4F2}" presName="horzTwo" presStyleCnt="0"/>
      <dgm:spPr/>
    </dgm:pt>
  </dgm:ptLst>
  <dgm:cxnLst>
    <dgm:cxn modelId="{1E8908E1-7A4B-4892-AC62-A3393CB8DFE2}" srcId="{670A7392-8E18-4F38-9351-E9A80375F064}" destId="{1C519355-8486-4ABE-911E-A26C2B2C137E}" srcOrd="0" destOrd="0" parTransId="{A79A08D9-5E07-4DC6-A50C-A477F07B57F9}" sibTransId="{8613CEFB-A1BD-4417-999C-D2FB437EB04B}"/>
    <dgm:cxn modelId="{51AC3544-DCA0-4028-ABD7-9A7FE435E468}" type="presOf" srcId="{670A7392-8E18-4F38-9351-E9A80375F064}" destId="{399B2662-8C08-480B-8E09-83A9CBCFF67D}" srcOrd="0" destOrd="0" presId="urn:microsoft.com/office/officeart/2005/8/layout/hierarchy4"/>
    <dgm:cxn modelId="{99F33E78-FC23-4E49-B99A-FF1BEEEB0E3D}" type="presOf" srcId="{5BA329AC-90AF-46A2-9C52-F7F2768088F4}" destId="{54E114E9-6F6B-4EB9-A994-7D3CDDCEE62E}" srcOrd="0" destOrd="0" presId="urn:microsoft.com/office/officeart/2005/8/layout/hierarchy4"/>
    <dgm:cxn modelId="{FFC789EC-389B-43FF-BA7E-BDFD850E6730}" srcId="{670A7392-8E18-4F38-9351-E9A80375F064}" destId="{4D980A49-D4EF-4D64-8C03-B174C57FF4F2}" srcOrd="2" destOrd="0" parTransId="{E90A15D0-767D-45C1-868B-E7DA66F0DC5B}" sibTransId="{31C25A28-CD94-4516-92F4-21C6DA1CB736}"/>
    <dgm:cxn modelId="{12C6F773-31B0-4F3F-9D25-ADD5033DF9F5}" type="presOf" srcId="{611C737B-E9BE-499D-92A4-213B5F785FDB}" destId="{17461CDE-CC46-47BE-AAB4-69DFE90C23DC}" srcOrd="0" destOrd="0" presId="urn:microsoft.com/office/officeart/2005/8/layout/hierarchy4"/>
    <dgm:cxn modelId="{8221632D-7D26-4A2A-9D19-361471C5A031}" type="presOf" srcId="{4D980A49-D4EF-4D64-8C03-B174C57FF4F2}" destId="{FBB7F689-CF8F-47EA-84CA-9ED50D2724B6}" srcOrd="0" destOrd="0" presId="urn:microsoft.com/office/officeart/2005/8/layout/hierarchy4"/>
    <dgm:cxn modelId="{DE6C4EB6-058D-4D9F-ACA8-2D48F26BE0DB}" type="presOf" srcId="{1C519355-8486-4ABE-911E-A26C2B2C137E}" destId="{E0E34ECA-2CB6-431F-9E21-A60B825E3161}" srcOrd="0" destOrd="0" presId="urn:microsoft.com/office/officeart/2005/8/layout/hierarchy4"/>
    <dgm:cxn modelId="{3B5E8F15-4B19-4E2D-91FE-3BFA68780A32}" srcId="{5BA329AC-90AF-46A2-9C52-F7F2768088F4}" destId="{670A7392-8E18-4F38-9351-E9A80375F064}" srcOrd="0" destOrd="0" parTransId="{7ED268D9-FF8E-4AFA-9FE3-D70354B1418F}" sibTransId="{B4EA5403-E3CC-43B7-A482-5363E19FA35C}"/>
    <dgm:cxn modelId="{8FA8C2FE-AF67-4399-99D2-4A26505F2056}" srcId="{670A7392-8E18-4F38-9351-E9A80375F064}" destId="{611C737B-E9BE-499D-92A4-213B5F785FDB}" srcOrd="1" destOrd="0" parTransId="{A4827473-500A-4CF3-BC11-6F6F73C420F7}" sibTransId="{3B1BF68C-A2D4-4A88-A85A-4E10E73BD4BE}"/>
    <dgm:cxn modelId="{0D918C32-849D-4A30-9467-F18C9C297FBE}" type="presParOf" srcId="{54E114E9-6F6B-4EB9-A994-7D3CDDCEE62E}" destId="{F8EE4211-EE87-42BE-96B2-97C0E8229374}" srcOrd="0" destOrd="0" presId="urn:microsoft.com/office/officeart/2005/8/layout/hierarchy4"/>
    <dgm:cxn modelId="{E346DEC7-7B8F-456F-A216-6E2C970D6E7F}" type="presParOf" srcId="{F8EE4211-EE87-42BE-96B2-97C0E8229374}" destId="{399B2662-8C08-480B-8E09-83A9CBCFF67D}" srcOrd="0" destOrd="0" presId="urn:microsoft.com/office/officeart/2005/8/layout/hierarchy4"/>
    <dgm:cxn modelId="{EC1CC104-5FED-43F3-AA84-9223A8800905}" type="presParOf" srcId="{F8EE4211-EE87-42BE-96B2-97C0E8229374}" destId="{38C0801A-9B8D-41AE-8A51-082D73AFB6D4}" srcOrd="1" destOrd="0" presId="urn:microsoft.com/office/officeart/2005/8/layout/hierarchy4"/>
    <dgm:cxn modelId="{8D6BA93F-14E3-43A9-8E81-C7CE20EC7DC4}" type="presParOf" srcId="{F8EE4211-EE87-42BE-96B2-97C0E8229374}" destId="{5CCE66A2-6F06-49F1-AECA-85C433E396AE}" srcOrd="2" destOrd="0" presId="urn:microsoft.com/office/officeart/2005/8/layout/hierarchy4"/>
    <dgm:cxn modelId="{30DFADA9-920D-45BB-B6F8-D01032E1E763}" type="presParOf" srcId="{5CCE66A2-6F06-49F1-AECA-85C433E396AE}" destId="{A931AF84-015E-45DD-8EF6-AF9B3260CA80}" srcOrd="0" destOrd="0" presId="urn:microsoft.com/office/officeart/2005/8/layout/hierarchy4"/>
    <dgm:cxn modelId="{A523D1DD-590C-4A85-95EE-ADA5C6D438E9}" type="presParOf" srcId="{A931AF84-015E-45DD-8EF6-AF9B3260CA80}" destId="{E0E34ECA-2CB6-431F-9E21-A60B825E3161}" srcOrd="0" destOrd="0" presId="urn:microsoft.com/office/officeart/2005/8/layout/hierarchy4"/>
    <dgm:cxn modelId="{A4ED0F32-C4CD-487A-9DA6-483FA41CE4E8}" type="presParOf" srcId="{A931AF84-015E-45DD-8EF6-AF9B3260CA80}" destId="{790EB46B-CA73-4940-8575-2F8A9E61F824}" srcOrd="1" destOrd="0" presId="urn:microsoft.com/office/officeart/2005/8/layout/hierarchy4"/>
    <dgm:cxn modelId="{EF2AE99E-AEA3-4F9B-8FE4-A2DBB88BD94C}" type="presParOf" srcId="{5CCE66A2-6F06-49F1-AECA-85C433E396AE}" destId="{05C0E427-013A-4924-82CA-728A75B21F7D}" srcOrd="1" destOrd="0" presId="urn:microsoft.com/office/officeart/2005/8/layout/hierarchy4"/>
    <dgm:cxn modelId="{58606CD3-CC24-4695-AE91-72FD0989AF6D}" type="presParOf" srcId="{5CCE66A2-6F06-49F1-AECA-85C433E396AE}" destId="{F9B45F08-625B-4C5E-9A54-DF53448A9DE0}" srcOrd="2" destOrd="0" presId="urn:microsoft.com/office/officeart/2005/8/layout/hierarchy4"/>
    <dgm:cxn modelId="{B938032A-BAA6-45E5-BEC7-9036C3A43108}" type="presParOf" srcId="{F9B45F08-625B-4C5E-9A54-DF53448A9DE0}" destId="{17461CDE-CC46-47BE-AAB4-69DFE90C23DC}" srcOrd="0" destOrd="0" presId="urn:microsoft.com/office/officeart/2005/8/layout/hierarchy4"/>
    <dgm:cxn modelId="{CD53FB63-3944-4A3A-A139-5E2FA661B5E9}" type="presParOf" srcId="{F9B45F08-625B-4C5E-9A54-DF53448A9DE0}" destId="{6824BB11-C938-47E6-AB94-D1EC9CB6513F}" srcOrd="1" destOrd="0" presId="urn:microsoft.com/office/officeart/2005/8/layout/hierarchy4"/>
    <dgm:cxn modelId="{899ECD86-5D0F-4CC9-92D2-688CCBCDBB1A}" type="presParOf" srcId="{5CCE66A2-6F06-49F1-AECA-85C433E396AE}" destId="{59505178-341F-4C81-B738-A8ED53A4F821}" srcOrd="3" destOrd="0" presId="urn:microsoft.com/office/officeart/2005/8/layout/hierarchy4"/>
    <dgm:cxn modelId="{39D6EC55-2B42-421A-8704-77356AD3FFBA}" type="presParOf" srcId="{5CCE66A2-6F06-49F1-AECA-85C433E396AE}" destId="{40F3B4C9-FBE1-459D-8E4D-16DB5C80E971}" srcOrd="4" destOrd="0" presId="urn:microsoft.com/office/officeart/2005/8/layout/hierarchy4"/>
    <dgm:cxn modelId="{18EDDEE6-52CD-40BD-B237-B12B5F4BECE9}" type="presParOf" srcId="{40F3B4C9-FBE1-459D-8E4D-16DB5C80E971}" destId="{FBB7F689-CF8F-47EA-84CA-9ED50D2724B6}" srcOrd="0" destOrd="0" presId="urn:microsoft.com/office/officeart/2005/8/layout/hierarchy4"/>
    <dgm:cxn modelId="{82F12F7C-70E7-4051-8B67-E3699E59DAA8}" type="presParOf" srcId="{40F3B4C9-FBE1-459D-8E4D-16DB5C80E971}" destId="{FF800E4C-C6EA-4097-AC62-4A2B914F506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B2662-8C08-480B-8E09-83A9CBCFF67D}">
      <dsp:nvSpPr>
        <dsp:cNvPr id="0" name=""/>
        <dsp:cNvSpPr/>
      </dsp:nvSpPr>
      <dsp:spPr>
        <a:xfrm>
          <a:off x="15603" y="0"/>
          <a:ext cx="6413179" cy="8610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Proyecto Adopción de IPv6 en Colombia</a:t>
          </a:r>
        </a:p>
      </dsp:txBody>
      <dsp:txXfrm>
        <a:off x="40822" y="25219"/>
        <a:ext cx="6362741" cy="810606"/>
      </dsp:txXfrm>
    </dsp:sp>
    <dsp:sp modelId="{E0E34ECA-2CB6-431F-9E21-A60B825E3161}">
      <dsp:nvSpPr>
        <dsp:cNvPr id="0" name=""/>
        <dsp:cNvSpPr/>
      </dsp:nvSpPr>
      <dsp:spPr>
        <a:xfrm>
          <a:off x="2328" y="1103231"/>
          <a:ext cx="2044067" cy="21743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Política para la adopción de IPv6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Ambiente Normativo</a:t>
          </a:r>
        </a:p>
      </dsp:txBody>
      <dsp:txXfrm>
        <a:off x="62197" y="1163100"/>
        <a:ext cx="1924329" cy="2054615"/>
      </dsp:txXfrm>
    </dsp:sp>
    <dsp:sp modelId="{17461CDE-CC46-47BE-AAB4-69DFE90C23DC}">
      <dsp:nvSpPr>
        <dsp:cNvPr id="0" name=""/>
        <dsp:cNvSpPr/>
      </dsp:nvSpPr>
      <dsp:spPr>
        <a:xfrm>
          <a:off x="2218097" y="1103231"/>
          <a:ext cx="2044067" cy="217435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Plan de Acción.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Promoción, sensibilización y Divulgación</a:t>
          </a:r>
          <a:endParaRPr lang="es-CO" sz="1800" kern="1200" dirty="0"/>
        </a:p>
      </dsp:txBody>
      <dsp:txXfrm>
        <a:off x="2277966" y="1163100"/>
        <a:ext cx="1924329" cy="2054615"/>
      </dsp:txXfrm>
    </dsp:sp>
    <dsp:sp modelId="{FBB7F689-CF8F-47EA-84CA-9ED50D2724B6}">
      <dsp:nvSpPr>
        <dsp:cNvPr id="0" name=""/>
        <dsp:cNvSpPr/>
      </dsp:nvSpPr>
      <dsp:spPr>
        <a:xfrm>
          <a:off x="4433866" y="1103231"/>
          <a:ext cx="2044067" cy="217435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Plan Técnico de </a:t>
          </a:r>
          <a:r>
            <a:rPr lang="es-CO" sz="1800" b="1" kern="1200" dirty="0" smtClean="0"/>
            <a:t>transición</a:t>
          </a:r>
          <a:r>
            <a:rPr lang="es-CO" sz="1800" kern="1200" dirty="0" smtClean="0"/>
            <a:t> a IPv6</a:t>
          </a:r>
          <a:endParaRPr lang="es-CO" sz="1800" kern="1200" dirty="0"/>
        </a:p>
      </dsp:txBody>
      <dsp:txXfrm>
        <a:off x="4493735" y="1163100"/>
        <a:ext cx="1924329" cy="205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A235-07E8-4DBB-A0C9-097D76044AC1}" type="datetimeFigureOut">
              <a:rPr lang="es-CO" smtClean="0"/>
              <a:t>05/10/2015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B1AAF-C946-47C1-BC7F-72D81C2BB5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515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1AAF-C946-47C1-BC7F-72D81C2BB57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5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1AAF-C946-47C1-BC7F-72D81C2BB57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75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36784"/>
          </a:xfrm>
          <a:prstGeom prst="rect">
            <a:avLst/>
          </a:prstGeom>
        </p:spPr>
      </p:pic>
      <p:pic>
        <p:nvPicPr>
          <p:cNvPr id="10" name="Imagen 9" descr="4 Cables colores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29612" r="16336" b="39243"/>
          <a:stretch/>
        </p:blipFill>
        <p:spPr>
          <a:xfrm>
            <a:off x="0" y="3955360"/>
            <a:ext cx="5538801" cy="17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137711"/>
            <a:ext cx="4041775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18612" y="1137711"/>
            <a:ext cx="3129299" cy="3292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pic>
        <p:nvPicPr>
          <p:cNvPr id="7" name="Imagen 6" descr="Cable azul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t="19389" r="37253" b="53366"/>
          <a:stretch/>
        </p:blipFill>
        <p:spPr>
          <a:xfrm rot="6390070">
            <a:off x="-56256" y="38679"/>
            <a:ext cx="1929038" cy="15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005E6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005E6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pic>
        <p:nvPicPr>
          <p:cNvPr id="11" name="Imagen 10" descr="Cable azul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t="19389" r="37253" b="53366"/>
          <a:stretch/>
        </p:blipFill>
        <p:spPr>
          <a:xfrm rot="6390070">
            <a:off x="-56256" y="38679"/>
            <a:ext cx="1929038" cy="15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218112" cy="472282"/>
          </a:xfrm>
        </p:spPr>
        <p:txBody>
          <a:bodyPr anchor="b">
            <a:noAutofit/>
          </a:bodyPr>
          <a:lstStyle>
            <a:lvl1pPr algn="l">
              <a:defRPr lang="es-ES" sz="2400" b="1" kern="1200" dirty="0">
                <a:solidFill>
                  <a:srgbClr val="005E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7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20248"/>
            <a:ext cx="5218112" cy="281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218112" cy="5636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pic>
        <p:nvPicPr>
          <p:cNvPr id="12" name="Imagen 11" descr="Cable azul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t="19389" r="37253" b="53366"/>
          <a:stretch/>
        </p:blipFill>
        <p:spPr>
          <a:xfrm rot="6390070">
            <a:off x="-56256" y="38679"/>
            <a:ext cx="1929038" cy="15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1" y="1195916"/>
            <a:ext cx="3008313" cy="824412"/>
          </a:xfrm>
        </p:spPr>
        <p:txBody>
          <a:bodyPr anchor="b">
            <a:noAutofit/>
          </a:bodyPr>
          <a:lstStyle>
            <a:lvl1pPr algn="l">
              <a:defRPr lang="es-ES" sz="2000" b="1" kern="1200" dirty="0">
                <a:solidFill>
                  <a:srgbClr val="005E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3575050" y="1195916"/>
            <a:ext cx="5111750" cy="3909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089080"/>
            <a:ext cx="3008313" cy="3016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pic>
        <p:nvPicPr>
          <p:cNvPr id="14" name="Imagen 13" descr="Cable azul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t="19389" r="37253" b="53366"/>
          <a:stretch/>
        </p:blipFill>
        <p:spPr>
          <a:xfrm rot="6390070">
            <a:off x="-56256" y="38679"/>
            <a:ext cx="1929038" cy="15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1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36784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5247136" y="0"/>
            <a:ext cx="3896864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35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7" name="Imagen 6" descr="Cable amarill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2" t="17034" r="31264" b="56184"/>
          <a:stretch/>
        </p:blipFill>
        <p:spPr>
          <a:xfrm rot="6347399">
            <a:off x="-98596" y="34788"/>
            <a:ext cx="1983768" cy="15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309511"/>
            <a:ext cx="4041775" cy="31209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18612" y="1309511"/>
            <a:ext cx="3129299" cy="3120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pic>
        <p:nvPicPr>
          <p:cNvPr id="10" name="Imagen 9" descr="Cable amarill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2" t="17034" r="31264" b="56184"/>
          <a:stretch/>
        </p:blipFill>
        <p:spPr>
          <a:xfrm rot="6347399">
            <a:off x="-98596" y="34788"/>
            <a:ext cx="1983768" cy="15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794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F794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pic>
        <p:nvPicPr>
          <p:cNvPr id="10" name="Imagen 9" descr="Cable amarill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2" t="17034" r="31264" b="56184"/>
          <a:stretch/>
        </p:blipFill>
        <p:spPr>
          <a:xfrm rot="6347399">
            <a:off x="-98596" y="34788"/>
            <a:ext cx="1983768" cy="15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218112" cy="472282"/>
          </a:xfrm>
        </p:spPr>
        <p:txBody>
          <a:bodyPr anchor="b">
            <a:noAutofit/>
          </a:bodyPr>
          <a:lstStyle>
            <a:lvl1pPr algn="l">
              <a:defRPr lang="es-ES" sz="2400" b="1" kern="1200" dirty="0">
                <a:solidFill>
                  <a:srgbClr val="F7943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7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20248"/>
            <a:ext cx="5218112" cy="281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218112" cy="5636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pic>
        <p:nvPicPr>
          <p:cNvPr id="10" name="Imagen 9" descr="Cable amarill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2" t="17034" r="31264" b="56184"/>
          <a:stretch/>
        </p:blipFill>
        <p:spPr>
          <a:xfrm rot="6347399">
            <a:off x="-98596" y="34788"/>
            <a:ext cx="1983768" cy="15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1" y="1320800"/>
            <a:ext cx="3008313" cy="699528"/>
          </a:xfrm>
        </p:spPr>
        <p:txBody>
          <a:bodyPr anchor="b">
            <a:noAutofit/>
          </a:bodyPr>
          <a:lstStyle>
            <a:lvl1pPr algn="l">
              <a:defRPr lang="es-ES" sz="2000" b="1" kern="1200" dirty="0">
                <a:solidFill>
                  <a:srgbClr val="F7943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3575050" y="1195916"/>
            <a:ext cx="5111750" cy="3909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089080"/>
            <a:ext cx="3008313" cy="3016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pic>
        <p:nvPicPr>
          <p:cNvPr id="10" name="Imagen 9" descr="Cable amarill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2" t="17034" r="31264" b="56184"/>
          <a:stretch/>
        </p:blipFill>
        <p:spPr>
          <a:xfrm rot="6347399">
            <a:off x="-98596" y="34788"/>
            <a:ext cx="1983768" cy="15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16"/>
            <a:ext cx="9144000" cy="5036784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5247136" y="-68983"/>
            <a:ext cx="3896864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50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"/>
          <a:stretch/>
        </p:blipFill>
        <p:spPr>
          <a:xfrm>
            <a:off x="0" y="0"/>
            <a:ext cx="9144000" cy="4910667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5356579" y="0"/>
            <a:ext cx="3787421" cy="49106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70000"/>
              </a:lnSpc>
            </a:pPr>
            <a:endParaRPr lang="es-ES" sz="1800" b="1" dirty="0">
              <a:solidFill>
                <a:srgbClr val="D44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0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6" name="Imagen 5" descr="Cable naranja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16112" r="29569" b="56973"/>
          <a:stretch/>
        </p:blipFill>
        <p:spPr>
          <a:xfrm rot="6318561">
            <a:off x="-170892" y="57508"/>
            <a:ext cx="2230817" cy="15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1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275643"/>
            <a:ext cx="4041775" cy="31548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18612" y="1275643"/>
            <a:ext cx="3129299" cy="3154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pic>
        <p:nvPicPr>
          <p:cNvPr id="7" name="Imagen 6" descr="Cable naranja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16112" r="29569" b="56973"/>
          <a:stretch/>
        </p:blipFill>
        <p:spPr>
          <a:xfrm rot="6318561">
            <a:off x="-170892" y="57508"/>
            <a:ext cx="2230817" cy="15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D440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D440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pic>
        <p:nvPicPr>
          <p:cNvPr id="11" name="Imagen 10" descr="Cable naranja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16112" r="29569" b="56973"/>
          <a:stretch/>
        </p:blipFill>
        <p:spPr>
          <a:xfrm rot="6318561">
            <a:off x="-170892" y="57508"/>
            <a:ext cx="2230817" cy="15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218112" cy="472282"/>
          </a:xfrm>
        </p:spPr>
        <p:txBody>
          <a:bodyPr anchor="b">
            <a:noAutofit/>
          </a:bodyPr>
          <a:lstStyle>
            <a:lvl1pPr algn="l">
              <a:defRPr lang="es-ES" sz="2400" b="1" kern="1200" dirty="0">
                <a:solidFill>
                  <a:srgbClr val="D44035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7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20248"/>
            <a:ext cx="5218112" cy="281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218112" cy="5636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pic>
        <p:nvPicPr>
          <p:cNvPr id="11" name="Imagen 10" descr="Cable naranja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16112" r="29569" b="56973"/>
          <a:stretch/>
        </p:blipFill>
        <p:spPr>
          <a:xfrm rot="6318561">
            <a:off x="-170892" y="57508"/>
            <a:ext cx="2230817" cy="15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3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1" y="1332089"/>
            <a:ext cx="3008313" cy="688239"/>
          </a:xfrm>
        </p:spPr>
        <p:txBody>
          <a:bodyPr anchor="b">
            <a:noAutofit/>
          </a:bodyPr>
          <a:lstStyle>
            <a:lvl1pPr algn="l">
              <a:defRPr lang="es-ES" sz="2000" b="1" kern="1200" dirty="0">
                <a:solidFill>
                  <a:srgbClr val="D44035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3575050" y="1195916"/>
            <a:ext cx="5111750" cy="3909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089080"/>
            <a:ext cx="3008313" cy="3016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pic>
        <p:nvPicPr>
          <p:cNvPr id="14" name="Imagen 13" descr="Cable naranja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16112" r="29569" b="56973"/>
          <a:stretch/>
        </p:blipFill>
        <p:spPr>
          <a:xfrm rot="6318561">
            <a:off x="-170892" y="57508"/>
            <a:ext cx="2230817" cy="15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3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10" name="Imagen 9" descr="Cable morad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1" t="27068" r="40699" b="47680"/>
          <a:stretch/>
        </p:blipFill>
        <p:spPr>
          <a:xfrm rot="6297264">
            <a:off x="-127014" y="5190"/>
            <a:ext cx="1984232" cy="14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10" name="Imagen 9" descr="Cable morad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1" t="27068" r="40699" b="47680"/>
          <a:stretch/>
        </p:blipFill>
        <p:spPr>
          <a:xfrm rot="6297264">
            <a:off x="-127014" y="5190"/>
            <a:ext cx="1984232" cy="1426704"/>
          </a:xfrm>
          <a:prstGeom prst="rect">
            <a:avLst/>
          </a:prstGeom>
        </p:spPr>
      </p:pic>
      <p:sp>
        <p:nvSpPr>
          <p:cNvPr id="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137711"/>
            <a:ext cx="4041775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18612" y="1137711"/>
            <a:ext cx="3129299" cy="3292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905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10" name="Imagen 9" descr="Cable morad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1" t="27068" r="40699" b="47680"/>
          <a:stretch/>
        </p:blipFill>
        <p:spPr>
          <a:xfrm rot="6297264">
            <a:off x="-127014" y="5190"/>
            <a:ext cx="1984232" cy="1426704"/>
          </a:xfrm>
          <a:prstGeom prst="rect">
            <a:avLst/>
          </a:prstGeom>
        </p:spPr>
      </p:pic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680B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680B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15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0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10" name="Imagen 9" descr="Cable morad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1" t="27068" r="40699" b="47680"/>
          <a:stretch/>
        </p:blipFill>
        <p:spPr>
          <a:xfrm rot="6297264">
            <a:off x="-127014" y="5190"/>
            <a:ext cx="1984232" cy="14267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218112" cy="472282"/>
          </a:xfrm>
        </p:spPr>
        <p:txBody>
          <a:bodyPr anchor="b">
            <a:noAutofit/>
          </a:bodyPr>
          <a:lstStyle>
            <a:lvl1pPr algn="l">
              <a:defRPr lang="es-ES" sz="2400" b="1" kern="1200" dirty="0">
                <a:solidFill>
                  <a:srgbClr val="680B35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7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20248"/>
            <a:ext cx="5218112" cy="281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218112" cy="5636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094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10" name="Imagen 9" descr="Cable morado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1" t="27068" r="40699" b="47680"/>
          <a:stretch/>
        </p:blipFill>
        <p:spPr>
          <a:xfrm rot="6297264">
            <a:off x="-127014" y="5190"/>
            <a:ext cx="1984232" cy="1426704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1" y="1195916"/>
            <a:ext cx="3008313" cy="824412"/>
          </a:xfrm>
        </p:spPr>
        <p:txBody>
          <a:bodyPr anchor="b">
            <a:noAutofit/>
          </a:bodyPr>
          <a:lstStyle>
            <a:lvl1pPr algn="l">
              <a:defRPr lang="es-ES" sz="2000" b="1" kern="1200" dirty="0">
                <a:solidFill>
                  <a:srgbClr val="680B35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3575050" y="1195916"/>
            <a:ext cx="5111750" cy="3909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089080"/>
            <a:ext cx="3008313" cy="3016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194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36784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5247136" y="0"/>
            <a:ext cx="3896864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34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"/>
            <a:ext cx="9144000" cy="5036784"/>
          </a:xfrm>
          <a:prstGeom prst="rect">
            <a:avLst/>
          </a:prstGeom>
        </p:spPr>
      </p:pic>
      <p:pic>
        <p:nvPicPr>
          <p:cNvPr id="6" name="Imagen 5" descr="Cable azul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t="19389" r="37253" b="53366"/>
          <a:stretch/>
        </p:blipFill>
        <p:spPr>
          <a:xfrm rot="6390070">
            <a:off x="-56256" y="38679"/>
            <a:ext cx="1929038" cy="15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  <a:p>
            <a:pPr lvl="4"/>
            <a:r>
              <a:rPr lang="x-none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8F37-7987-F246-AD62-21CAC18C8596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92BB-F9FE-4640-A6CD-5C98BC61B22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45" y="4970752"/>
            <a:ext cx="3855155" cy="6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8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5" r:id="rId3"/>
    <p:sldLayoutId id="2147483666" r:id="rId4"/>
    <p:sldLayoutId id="2147483663" r:id="rId5"/>
    <p:sldLayoutId id="2147483664" r:id="rId6"/>
    <p:sldLayoutId id="2147483665" r:id="rId7"/>
    <p:sldLayoutId id="2147483661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0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62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tic.gov.co/portal/604/w3-article-5903.html" TargetMode="External"/><Relationship Id="rId2" Type="http://schemas.openxmlformats.org/officeDocument/2006/relationships/hyperlink" Target="http://www.mintic.gov.co/ipv6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3031391" y="1308583"/>
            <a:ext cx="5184576" cy="27392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CO" sz="4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anose="020B0805030504020804" pitchFamily="34" charset="0"/>
              </a:rPr>
              <a:t>Adopción de IPv6 en Colombia</a:t>
            </a:r>
          </a:p>
          <a:p>
            <a:pPr algn="r" eaLnBrk="1" hangingPunct="1">
              <a:defRPr/>
            </a:pPr>
            <a:endParaRPr lang="es-CO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ile" pitchFamily="34" charset="0"/>
            </a:endParaRPr>
          </a:p>
          <a:p>
            <a:pPr algn="r" eaLnBrk="1" hangingPunct="1">
              <a:defRPr/>
            </a:pPr>
            <a:r>
              <a:rPr lang="es-ES" sz="1600" b="1" dirty="0">
                <a:solidFill>
                  <a:srgbClr val="002060"/>
                </a:solidFill>
              </a:rPr>
              <a:t>Dirección de Comunicaciones</a:t>
            </a:r>
          </a:p>
          <a:p>
            <a:pPr algn="r" eaLnBrk="1" hangingPunct="1">
              <a:defRPr/>
            </a:pPr>
            <a:r>
              <a:rPr lang="es-ES" sz="1600" dirty="0">
                <a:solidFill>
                  <a:srgbClr val="002060"/>
                </a:solidFill>
              </a:rPr>
              <a:t>Subdirección para la Industria de Comunicaciones </a:t>
            </a:r>
          </a:p>
          <a:p>
            <a:pPr algn="r" eaLnBrk="1" hangingPunct="1">
              <a:defRPr/>
            </a:pPr>
            <a:r>
              <a:rPr lang="es-ES" sz="1600" b="1" dirty="0">
                <a:solidFill>
                  <a:srgbClr val="002060"/>
                </a:solidFill>
              </a:rPr>
              <a:t>Dirección de Estándares y Arquitectura de TI</a:t>
            </a:r>
          </a:p>
          <a:p>
            <a:pPr algn="r" eaLnBrk="1" hangingPunct="1">
              <a:defRPr/>
            </a:pPr>
            <a:r>
              <a:rPr lang="es-ES" sz="1600" dirty="0">
                <a:solidFill>
                  <a:srgbClr val="002060"/>
                </a:solidFill>
              </a:rPr>
              <a:t>Subdirección de Seguridad y Privacidad de TI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6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12032" y="368363"/>
            <a:ext cx="6015789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Adoptando IPv6</a:t>
            </a:r>
          </a:p>
        </p:txBody>
      </p:sp>
      <p:grpSp>
        <p:nvGrpSpPr>
          <p:cNvPr id="4" name="Grupo 7"/>
          <p:cNvGrpSpPr>
            <a:grpSpLocks/>
          </p:cNvGrpSpPr>
          <p:nvPr/>
        </p:nvGrpSpPr>
        <p:grpSpPr bwMode="auto">
          <a:xfrm>
            <a:off x="859267" y="1022684"/>
            <a:ext cx="6740692" cy="3938588"/>
            <a:chOff x="971600" y="1772816"/>
            <a:chExt cx="6552728" cy="3537827"/>
          </a:xfrm>
        </p:grpSpPr>
        <p:graphicFrame>
          <p:nvGraphicFramePr>
            <p:cNvPr id="5" name="1 Diagrama"/>
            <p:cNvGraphicFramePr/>
            <p:nvPr/>
          </p:nvGraphicFramePr>
          <p:xfrm>
            <a:off x="1115616" y="1772816"/>
            <a:ext cx="6299560" cy="29454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ounded Rectangle 4"/>
            <p:cNvSpPr/>
            <p:nvPr/>
          </p:nvSpPr>
          <p:spPr>
            <a:xfrm>
              <a:off x="971600" y="4797152"/>
              <a:ext cx="6552728" cy="51349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dirty="0"/>
                <a:t>Proyectos de Infraestructura y Aplicación en IPv6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2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77778" y="287923"/>
            <a:ext cx="6015789" cy="745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Fases del proceso de Transición</a:t>
            </a:r>
          </a:p>
        </p:txBody>
      </p:sp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490339" y="437482"/>
            <a:ext cx="5408445" cy="4922252"/>
            <a:chOff x="2159046" y="1234941"/>
            <a:chExt cx="4467768" cy="4727636"/>
          </a:xfrm>
        </p:grpSpPr>
        <p:sp>
          <p:nvSpPr>
            <p:cNvPr id="5" name="Forma libre 4"/>
            <p:cNvSpPr/>
            <p:nvPr/>
          </p:nvSpPr>
          <p:spPr>
            <a:xfrm>
              <a:off x="3959490" y="3324118"/>
              <a:ext cx="2335496" cy="2336830"/>
            </a:xfrm>
            <a:custGeom>
              <a:avLst/>
              <a:gdLst>
                <a:gd name="connsiteX0" fmla="*/ 1658571 w 2336659"/>
                <a:gd name="connsiteY0" fmla="*/ 372553 h 2336659"/>
                <a:gd name="connsiteX1" fmla="*/ 1840326 w 2336659"/>
                <a:gd name="connsiteY1" fmla="*/ 220035 h 2336659"/>
                <a:gd name="connsiteX2" fmla="*/ 1985527 w 2336659"/>
                <a:gd name="connsiteY2" fmla="*/ 341873 h 2336659"/>
                <a:gd name="connsiteX3" fmla="*/ 1866887 w 2336659"/>
                <a:gd name="connsiteY3" fmla="*/ 547351 h 2336659"/>
                <a:gd name="connsiteX4" fmla="*/ 2055392 w 2336659"/>
                <a:gd name="connsiteY4" fmla="*/ 873850 h 2336659"/>
                <a:gd name="connsiteX5" fmla="*/ 2292660 w 2336659"/>
                <a:gd name="connsiteY5" fmla="*/ 873844 h 2336659"/>
                <a:gd name="connsiteX6" fmla="*/ 2325575 w 2336659"/>
                <a:gd name="connsiteY6" fmla="*/ 1060511 h 2336659"/>
                <a:gd name="connsiteX7" fmla="*/ 2102612 w 2336659"/>
                <a:gd name="connsiteY7" fmla="*/ 1141656 h 2336659"/>
                <a:gd name="connsiteX8" fmla="*/ 2037145 w 2336659"/>
                <a:gd name="connsiteY8" fmla="*/ 1512937 h 2336659"/>
                <a:gd name="connsiteX9" fmla="*/ 2218908 w 2336659"/>
                <a:gd name="connsiteY9" fmla="*/ 1665447 h 2336659"/>
                <a:gd name="connsiteX10" fmla="*/ 2124135 w 2336659"/>
                <a:gd name="connsiteY10" fmla="*/ 1829599 h 2336659"/>
                <a:gd name="connsiteX11" fmla="*/ 1901177 w 2336659"/>
                <a:gd name="connsiteY11" fmla="*/ 1748442 h 2336659"/>
                <a:gd name="connsiteX12" fmla="*/ 1612371 w 2336659"/>
                <a:gd name="connsiteY12" fmla="*/ 1990779 h 2336659"/>
                <a:gd name="connsiteX13" fmla="*/ 1653579 w 2336659"/>
                <a:gd name="connsiteY13" fmla="*/ 2224443 h 2336659"/>
                <a:gd name="connsiteX14" fmla="*/ 1475463 w 2336659"/>
                <a:gd name="connsiteY14" fmla="*/ 2289271 h 2336659"/>
                <a:gd name="connsiteX15" fmla="*/ 1356834 w 2336659"/>
                <a:gd name="connsiteY15" fmla="*/ 2083787 h 2336659"/>
                <a:gd name="connsiteX16" fmla="*/ 979825 w 2336659"/>
                <a:gd name="connsiteY16" fmla="*/ 2083787 h 2336659"/>
                <a:gd name="connsiteX17" fmla="*/ 861196 w 2336659"/>
                <a:gd name="connsiteY17" fmla="*/ 2289271 h 2336659"/>
                <a:gd name="connsiteX18" fmla="*/ 683080 w 2336659"/>
                <a:gd name="connsiteY18" fmla="*/ 2224443 h 2336659"/>
                <a:gd name="connsiteX19" fmla="*/ 724288 w 2336659"/>
                <a:gd name="connsiteY19" fmla="*/ 1990779 h 2336659"/>
                <a:gd name="connsiteX20" fmla="*/ 435482 w 2336659"/>
                <a:gd name="connsiteY20" fmla="*/ 1748442 h 2336659"/>
                <a:gd name="connsiteX21" fmla="*/ 212524 w 2336659"/>
                <a:gd name="connsiteY21" fmla="*/ 1829599 h 2336659"/>
                <a:gd name="connsiteX22" fmla="*/ 117751 w 2336659"/>
                <a:gd name="connsiteY22" fmla="*/ 1665447 h 2336659"/>
                <a:gd name="connsiteX23" fmla="*/ 299513 w 2336659"/>
                <a:gd name="connsiteY23" fmla="*/ 1512938 h 2336659"/>
                <a:gd name="connsiteX24" fmla="*/ 234046 w 2336659"/>
                <a:gd name="connsiteY24" fmla="*/ 1141657 h 2336659"/>
                <a:gd name="connsiteX25" fmla="*/ 11084 w 2336659"/>
                <a:gd name="connsiteY25" fmla="*/ 1060511 h 2336659"/>
                <a:gd name="connsiteX26" fmla="*/ 43999 w 2336659"/>
                <a:gd name="connsiteY26" fmla="*/ 873844 h 2336659"/>
                <a:gd name="connsiteX27" fmla="*/ 281268 w 2336659"/>
                <a:gd name="connsiteY27" fmla="*/ 873850 h 2336659"/>
                <a:gd name="connsiteX28" fmla="*/ 469772 w 2336659"/>
                <a:gd name="connsiteY28" fmla="*/ 547351 h 2336659"/>
                <a:gd name="connsiteX29" fmla="*/ 351132 w 2336659"/>
                <a:gd name="connsiteY29" fmla="*/ 341873 h 2336659"/>
                <a:gd name="connsiteX30" fmla="*/ 496333 w 2336659"/>
                <a:gd name="connsiteY30" fmla="*/ 220035 h 2336659"/>
                <a:gd name="connsiteX31" fmla="*/ 678088 w 2336659"/>
                <a:gd name="connsiteY31" fmla="*/ 372553 h 2336659"/>
                <a:gd name="connsiteX32" fmla="*/ 1032361 w 2336659"/>
                <a:gd name="connsiteY32" fmla="*/ 243608 h 2336659"/>
                <a:gd name="connsiteX33" fmla="*/ 1073556 w 2336659"/>
                <a:gd name="connsiteY33" fmla="*/ 9943 h 2336659"/>
                <a:gd name="connsiteX34" fmla="*/ 1263103 w 2336659"/>
                <a:gd name="connsiteY34" fmla="*/ 9943 h 2336659"/>
                <a:gd name="connsiteX35" fmla="*/ 1304298 w 2336659"/>
                <a:gd name="connsiteY35" fmla="*/ 243609 h 2336659"/>
                <a:gd name="connsiteX36" fmla="*/ 1658571 w 2336659"/>
                <a:gd name="connsiteY36" fmla="*/ 372554 h 2336659"/>
                <a:gd name="connsiteX37" fmla="*/ 1658571 w 2336659"/>
                <a:gd name="connsiteY37" fmla="*/ 372553 h 23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36659" h="2336659">
                  <a:moveTo>
                    <a:pt x="1658571" y="372553"/>
                  </a:moveTo>
                  <a:lnTo>
                    <a:pt x="1840326" y="220035"/>
                  </a:lnTo>
                  <a:lnTo>
                    <a:pt x="1985527" y="341873"/>
                  </a:lnTo>
                  <a:lnTo>
                    <a:pt x="1866887" y="547351"/>
                  </a:lnTo>
                  <a:cubicBezTo>
                    <a:pt x="1951247" y="642250"/>
                    <a:pt x="2015386" y="753343"/>
                    <a:pt x="2055392" y="873850"/>
                  </a:cubicBezTo>
                  <a:lnTo>
                    <a:pt x="2292660" y="873844"/>
                  </a:lnTo>
                  <a:lnTo>
                    <a:pt x="2325575" y="1060511"/>
                  </a:lnTo>
                  <a:lnTo>
                    <a:pt x="2102612" y="1141656"/>
                  </a:lnTo>
                  <a:cubicBezTo>
                    <a:pt x="2106236" y="1268579"/>
                    <a:pt x="2083960" y="1394909"/>
                    <a:pt x="2037145" y="1512937"/>
                  </a:cubicBezTo>
                  <a:lnTo>
                    <a:pt x="2218908" y="1665447"/>
                  </a:lnTo>
                  <a:lnTo>
                    <a:pt x="2124135" y="1829599"/>
                  </a:lnTo>
                  <a:lnTo>
                    <a:pt x="1901177" y="1748442"/>
                  </a:lnTo>
                  <a:cubicBezTo>
                    <a:pt x="1822369" y="1847999"/>
                    <a:pt x="1724101" y="1930456"/>
                    <a:pt x="1612371" y="1990779"/>
                  </a:cubicBezTo>
                  <a:lnTo>
                    <a:pt x="1653579" y="2224443"/>
                  </a:lnTo>
                  <a:lnTo>
                    <a:pt x="1475463" y="2289271"/>
                  </a:lnTo>
                  <a:lnTo>
                    <a:pt x="1356834" y="2083787"/>
                  </a:lnTo>
                  <a:cubicBezTo>
                    <a:pt x="1232469" y="2109395"/>
                    <a:pt x="1104190" y="2109395"/>
                    <a:pt x="979825" y="2083787"/>
                  </a:cubicBezTo>
                  <a:lnTo>
                    <a:pt x="861196" y="2289271"/>
                  </a:lnTo>
                  <a:lnTo>
                    <a:pt x="683080" y="2224443"/>
                  </a:lnTo>
                  <a:lnTo>
                    <a:pt x="724288" y="1990779"/>
                  </a:lnTo>
                  <a:cubicBezTo>
                    <a:pt x="612558" y="1930456"/>
                    <a:pt x="514291" y="1848000"/>
                    <a:pt x="435482" y="1748442"/>
                  </a:cubicBezTo>
                  <a:lnTo>
                    <a:pt x="212524" y="1829599"/>
                  </a:lnTo>
                  <a:lnTo>
                    <a:pt x="117751" y="1665447"/>
                  </a:lnTo>
                  <a:lnTo>
                    <a:pt x="299513" y="1512938"/>
                  </a:lnTo>
                  <a:cubicBezTo>
                    <a:pt x="252698" y="1394909"/>
                    <a:pt x="230423" y="1268579"/>
                    <a:pt x="234046" y="1141657"/>
                  </a:cubicBezTo>
                  <a:lnTo>
                    <a:pt x="11084" y="1060511"/>
                  </a:lnTo>
                  <a:lnTo>
                    <a:pt x="43999" y="873844"/>
                  </a:lnTo>
                  <a:lnTo>
                    <a:pt x="281268" y="873850"/>
                  </a:lnTo>
                  <a:cubicBezTo>
                    <a:pt x="321273" y="753343"/>
                    <a:pt x="385412" y="642250"/>
                    <a:pt x="469772" y="547351"/>
                  </a:cubicBezTo>
                  <a:lnTo>
                    <a:pt x="351132" y="341873"/>
                  </a:lnTo>
                  <a:lnTo>
                    <a:pt x="496333" y="220035"/>
                  </a:lnTo>
                  <a:lnTo>
                    <a:pt x="678088" y="372553"/>
                  </a:lnTo>
                  <a:cubicBezTo>
                    <a:pt x="786194" y="305954"/>
                    <a:pt x="906737" y="262080"/>
                    <a:pt x="1032361" y="243608"/>
                  </a:cubicBezTo>
                  <a:lnTo>
                    <a:pt x="1073556" y="9943"/>
                  </a:lnTo>
                  <a:lnTo>
                    <a:pt x="1263103" y="9943"/>
                  </a:lnTo>
                  <a:lnTo>
                    <a:pt x="1304298" y="243609"/>
                  </a:lnTo>
                  <a:cubicBezTo>
                    <a:pt x="1429922" y="262080"/>
                    <a:pt x="1550464" y="305954"/>
                    <a:pt x="1658571" y="372554"/>
                  </a:cubicBezTo>
                  <a:lnTo>
                    <a:pt x="1658571" y="3725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7552" tIns="565131" rIns="487552" bIns="605997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400" b="1" dirty="0"/>
                <a:t>Monitoreo</a:t>
              </a: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2460708" y="2771661"/>
              <a:ext cx="1776883" cy="1700234"/>
            </a:xfrm>
            <a:custGeom>
              <a:avLst/>
              <a:gdLst>
                <a:gd name="connsiteX0" fmla="*/ 1271562 w 1699388"/>
                <a:gd name="connsiteY0" fmla="*/ 430412 h 1699388"/>
                <a:gd name="connsiteX1" fmla="*/ 1522279 w 1699388"/>
                <a:gd name="connsiteY1" fmla="*/ 354850 h 1699388"/>
                <a:gd name="connsiteX2" fmla="*/ 1614534 w 1699388"/>
                <a:gd name="connsiteY2" fmla="*/ 514640 h 1699388"/>
                <a:gd name="connsiteX3" fmla="*/ 1423737 w 1699388"/>
                <a:gd name="connsiteY3" fmla="*/ 693987 h 1699388"/>
                <a:gd name="connsiteX4" fmla="*/ 1423737 w 1699388"/>
                <a:gd name="connsiteY4" fmla="*/ 1005402 h 1699388"/>
                <a:gd name="connsiteX5" fmla="*/ 1614534 w 1699388"/>
                <a:gd name="connsiteY5" fmla="*/ 1184748 h 1699388"/>
                <a:gd name="connsiteX6" fmla="*/ 1522279 w 1699388"/>
                <a:gd name="connsiteY6" fmla="*/ 1344538 h 1699388"/>
                <a:gd name="connsiteX7" fmla="*/ 1271562 w 1699388"/>
                <a:gd name="connsiteY7" fmla="*/ 1268976 h 1699388"/>
                <a:gd name="connsiteX8" fmla="*/ 1001869 w 1699388"/>
                <a:gd name="connsiteY8" fmla="*/ 1424683 h 1699388"/>
                <a:gd name="connsiteX9" fmla="*/ 941949 w 1699388"/>
                <a:gd name="connsiteY9" fmla="*/ 1679592 h 1699388"/>
                <a:gd name="connsiteX10" fmla="*/ 757439 w 1699388"/>
                <a:gd name="connsiteY10" fmla="*/ 1679592 h 1699388"/>
                <a:gd name="connsiteX11" fmla="*/ 697519 w 1699388"/>
                <a:gd name="connsiteY11" fmla="*/ 1424683 h 1699388"/>
                <a:gd name="connsiteX12" fmla="*/ 427826 w 1699388"/>
                <a:gd name="connsiteY12" fmla="*/ 1268976 h 1699388"/>
                <a:gd name="connsiteX13" fmla="*/ 177109 w 1699388"/>
                <a:gd name="connsiteY13" fmla="*/ 1344538 h 1699388"/>
                <a:gd name="connsiteX14" fmla="*/ 84854 w 1699388"/>
                <a:gd name="connsiteY14" fmla="*/ 1184748 h 1699388"/>
                <a:gd name="connsiteX15" fmla="*/ 275651 w 1699388"/>
                <a:gd name="connsiteY15" fmla="*/ 1005401 h 1699388"/>
                <a:gd name="connsiteX16" fmla="*/ 275651 w 1699388"/>
                <a:gd name="connsiteY16" fmla="*/ 693986 h 1699388"/>
                <a:gd name="connsiteX17" fmla="*/ 84854 w 1699388"/>
                <a:gd name="connsiteY17" fmla="*/ 514640 h 1699388"/>
                <a:gd name="connsiteX18" fmla="*/ 177109 w 1699388"/>
                <a:gd name="connsiteY18" fmla="*/ 354850 h 1699388"/>
                <a:gd name="connsiteX19" fmla="*/ 427826 w 1699388"/>
                <a:gd name="connsiteY19" fmla="*/ 430412 h 1699388"/>
                <a:gd name="connsiteX20" fmla="*/ 697519 w 1699388"/>
                <a:gd name="connsiteY20" fmla="*/ 274705 h 1699388"/>
                <a:gd name="connsiteX21" fmla="*/ 757439 w 1699388"/>
                <a:gd name="connsiteY21" fmla="*/ 19796 h 1699388"/>
                <a:gd name="connsiteX22" fmla="*/ 941949 w 1699388"/>
                <a:gd name="connsiteY22" fmla="*/ 19796 h 1699388"/>
                <a:gd name="connsiteX23" fmla="*/ 1001869 w 1699388"/>
                <a:gd name="connsiteY23" fmla="*/ 274705 h 1699388"/>
                <a:gd name="connsiteX24" fmla="*/ 1271562 w 1699388"/>
                <a:gd name="connsiteY24" fmla="*/ 430412 h 169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9388" h="1699388">
                  <a:moveTo>
                    <a:pt x="1271562" y="430412"/>
                  </a:moveTo>
                  <a:lnTo>
                    <a:pt x="1522279" y="354850"/>
                  </a:lnTo>
                  <a:lnTo>
                    <a:pt x="1614534" y="514640"/>
                  </a:lnTo>
                  <a:lnTo>
                    <a:pt x="1423737" y="693987"/>
                  </a:lnTo>
                  <a:cubicBezTo>
                    <a:pt x="1451394" y="795950"/>
                    <a:pt x="1451394" y="903439"/>
                    <a:pt x="1423737" y="1005402"/>
                  </a:cubicBezTo>
                  <a:lnTo>
                    <a:pt x="1614534" y="1184748"/>
                  </a:lnTo>
                  <a:lnTo>
                    <a:pt x="1522279" y="1344538"/>
                  </a:lnTo>
                  <a:lnTo>
                    <a:pt x="1271562" y="1268976"/>
                  </a:lnTo>
                  <a:cubicBezTo>
                    <a:pt x="1197088" y="1343909"/>
                    <a:pt x="1104000" y="1397654"/>
                    <a:pt x="1001869" y="1424683"/>
                  </a:cubicBezTo>
                  <a:lnTo>
                    <a:pt x="941949" y="1679592"/>
                  </a:lnTo>
                  <a:lnTo>
                    <a:pt x="757439" y="1679592"/>
                  </a:lnTo>
                  <a:lnTo>
                    <a:pt x="697519" y="1424683"/>
                  </a:lnTo>
                  <a:cubicBezTo>
                    <a:pt x="595388" y="1397653"/>
                    <a:pt x="502300" y="1343909"/>
                    <a:pt x="427826" y="1268976"/>
                  </a:cubicBezTo>
                  <a:lnTo>
                    <a:pt x="177109" y="1344538"/>
                  </a:lnTo>
                  <a:lnTo>
                    <a:pt x="84854" y="1184748"/>
                  </a:lnTo>
                  <a:lnTo>
                    <a:pt x="275651" y="1005401"/>
                  </a:lnTo>
                  <a:cubicBezTo>
                    <a:pt x="247994" y="903438"/>
                    <a:pt x="247994" y="795949"/>
                    <a:pt x="275651" y="693986"/>
                  </a:cubicBezTo>
                  <a:lnTo>
                    <a:pt x="84854" y="514640"/>
                  </a:lnTo>
                  <a:lnTo>
                    <a:pt x="177109" y="354850"/>
                  </a:lnTo>
                  <a:lnTo>
                    <a:pt x="427826" y="430412"/>
                  </a:lnTo>
                  <a:cubicBezTo>
                    <a:pt x="502300" y="355479"/>
                    <a:pt x="595388" y="301734"/>
                    <a:pt x="697519" y="274705"/>
                  </a:cubicBezTo>
                  <a:lnTo>
                    <a:pt x="757439" y="19796"/>
                  </a:lnTo>
                  <a:lnTo>
                    <a:pt x="941949" y="19796"/>
                  </a:lnTo>
                  <a:lnTo>
                    <a:pt x="1001869" y="274705"/>
                  </a:lnTo>
                  <a:cubicBezTo>
                    <a:pt x="1104000" y="301735"/>
                    <a:pt x="1197088" y="355479"/>
                    <a:pt x="1271562" y="43041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lIns="445606" tIns="448192" rIns="445606" bIns="44819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400" b="1" dirty="0"/>
                <a:t>Implementación</a:t>
              </a: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3224387" y="1412743"/>
              <a:ext cx="2040186" cy="2039963"/>
            </a:xfrm>
            <a:custGeom>
              <a:avLst/>
              <a:gdLst>
                <a:gd name="connsiteX0" fmla="*/ 1245872 w 1665054"/>
                <a:gd name="connsiteY0" fmla="*/ 421716 h 1665054"/>
                <a:gd name="connsiteX1" fmla="*/ 1491523 w 1665054"/>
                <a:gd name="connsiteY1" fmla="*/ 347681 h 1665054"/>
                <a:gd name="connsiteX2" fmla="*/ 1581914 w 1665054"/>
                <a:gd name="connsiteY2" fmla="*/ 504242 h 1665054"/>
                <a:gd name="connsiteX3" fmla="*/ 1394972 w 1665054"/>
                <a:gd name="connsiteY3" fmla="*/ 679966 h 1665054"/>
                <a:gd name="connsiteX4" fmla="*/ 1394972 w 1665054"/>
                <a:gd name="connsiteY4" fmla="*/ 985089 h 1665054"/>
                <a:gd name="connsiteX5" fmla="*/ 1581914 w 1665054"/>
                <a:gd name="connsiteY5" fmla="*/ 1160812 h 1665054"/>
                <a:gd name="connsiteX6" fmla="*/ 1491523 w 1665054"/>
                <a:gd name="connsiteY6" fmla="*/ 1317373 h 1665054"/>
                <a:gd name="connsiteX7" fmla="*/ 1245872 w 1665054"/>
                <a:gd name="connsiteY7" fmla="*/ 1243338 h 1665054"/>
                <a:gd name="connsiteX8" fmla="*/ 981628 w 1665054"/>
                <a:gd name="connsiteY8" fmla="*/ 1395899 h 1665054"/>
                <a:gd name="connsiteX9" fmla="*/ 922918 w 1665054"/>
                <a:gd name="connsiteY9" fmla="*/ 1645658 h 1665054"/>
                <a:gd name="connsiteX10" fmla="*/ 742136 w 1665054"/>
                <a:gd name="connsiteY10" fmla="*/ 1645658 h 1665054"/>
                <a:gd name="connsiteX11" fmla="*/ 683426 w 1665054"/>
                <a:gd name="connsiteY11" fmla="*/ 1395900 h 1665054"/>
                <a:gd name="connsiteX12" fmla="*/ 419182 w 1665054"/>
                <a:gd name="connsiteY12" fmla="*/ 1243339 h 1665054"/>
                <a:gd name="connsiteX13" fmla="*/ 173531 w 1665054"/>
                <a:gd name="connsiteY13" fmla="*/ 1317373 h 1665054"/>
                <a:gd name="connsiteX14" fmla="*/ 83140 w 1665054"/>
                <a:gd name="connsiteY14" fmla="*/ 1160812 h 1665054"/>
                <a:gd name="connsiteX15" fmla="*/ 270082 w 1665054"/>
                <a:gd name="connsiteY15" fmla="*/ 985088 h 1665054"/>
                <a:gd name="connsiteX16" fmla="*/ 270082 w 1665054"/>
                <a:gd name="connsiteY16" fmla="*/ 679965 h 1665054"/>
                <a:gd name="connsiteX17" fmla="*/ 83140 w 1665054"/>
                <a:gd name="connsiteY17" fmla="*/ 504242 h 1665054"/>
                <a:gd name="connsiteX18" fmla="*/ 173531 w 1665054"/>
                <a:gd name="connsiteY18" fmla="*/ 347681 h 1665054"/>
                <a:gd name="connsiteX19" fmla="*/ 419182 w 1665054"/>
                <a:gd name="connsiteY19" fmla="*/ 421716 h 1665054"/>
                <a:gd name="connsiteX20" fmla="*/ 683426 w 1665054"/>
                <a:gd name="connsiteY20" fmla="*/ 269155 h 1665054"/>
                <a:gd name="connsiteX21" fmla="*/ 742136 w 1665054"/>
                <a:gd name="connsiteY21" fmla="*/ 19396 h 1665054"/>
                <a:gd name="connsiteX22" fmla="*/ 922918 w 1665054"/>
                <a:gd name="connsiteY22" fmla="*/ 19396 h 1665054"/>
                <a:gd name="connsiteX23" fmla="*/ 981628 w 1665054"/>
                <a:gd name="connsiteY23" fmla="*/ 269154 h 1665054"/>
                <a:gd name="connsiteX24" fmla="*/ 1245872 w 1665054"/>
                <a:gd name="connsiteY24" fmla="*/ 421715 h 1665054"/>
                <a:gd name="connsiteX25" fmla="*/ 1245872 w 1665054"/>
                <a:gd name="connsiteY25" fmla="*/ 421716 h 166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5054" h="1665054">
                  <a:moveTo>
                    <a:pt x="1071707" y="421181"/>
                  </a:moveTo>
                  <a:lnTo>
                    <a:pt x="1249800" y="310879"/>
                  </a:lnTo>
                  <a:lnTo>
                    <a:pt x="1354175" y="415253"/>
                  </a:lnTo>
                  <a:lnTo>
                    <a:pt x="1243873" y="593348"/>
                  </a:lnTo>
                  <a:cubicBezTo>
                    <a:pt x="1286357" y="666412"/>
                    <a:pt x="1308613" y="749473"/>
                    <a:pt x="1308353" y="833990"/>
                  </a:cubicBezTo>
                  <a:lnTo>
                    <a:pt x="1492924" y="933073"/>
                  </a:lnTo>
                  <a:lnTo>
                    <a:pt x="1454720" y="1075651"/>
                  </a:lnTo>
                  <a:lnTo>
                    <a:pt x="1245336" y="1069173"/>
                  </a:lnTo>
                  <a:cubicBezTo>
                    <a:pt x="1203303" y="1142497"/>
                    <a:pt x="1142497" y="1203302"/>
                    <a:pt x="1069174" y="1245335"/>
                  </a:cubicBezTo>
                  <a:lnTo>
                    <a:pt x="1075651" y="1454721"/>
                  </a:lnTo>
                  <a:lnTo>
                    <a:pt x="933073" y="1492925"/>
                  </a:lnTo>
                  <a:lnTo>
                    <a:pt x="833989" y="1308354"/>
                  </a:lnTo>
                  <a:cubicBezTo>
                    <a:pt x="749472" y="1308613"/>
                    <a:pt x="666411" y="1286357"/>
                    <a:pt x="593347" y="1243874"/>
                  </a:cubicBezTo>
                  <a:lnTo>
                    <a:pt x="415254" y="1354175"/>
                  </a:lnTo>
                  <a:lnTo>
                    <a:pt x="310879" y="1249801"/>
                  </a:lnTo>
                  <a:lnTo>
                    <a:pt x="421181" y="1071706"/>
                  </a:lnTo>
                  <a:cubicBezTo>
                    <a:pt x="378697" y="998642"/>
                    <a:pt x="356441" y="915581"/>
                    <a:pt x="356701" y="831064"/>
                  </a:cubicBezTo>
                  <a:lnTo>
                    <a:pt x="172130" y="731981"/>
                  </a:lnTo>
                  <a:lnTo>
                    <a:pt x="210334" y="589403"/>
                  </a:lnTo>
                  <a:lnTo>
                    <a:pt x="419718" y="595881"/>
                  </a:lnTo>
                  <a:cubicBezTo>
                    <a:pt x="461751" y="522557"/>
                    <a:pt x="522557" y="461752"/>
                    <a:pt x="595880" y="419719"/>
                  </a:cubicBezTo>
                  <a:lnTo>
                    <a:pt x="589403" y="210333"/>
                  </a:lnTo>
                  <a:lnTo>
                    <a:pt x="731981" y="172129"/>
                  </a:lnTo>
                  <a:lnTo>
                    <a:pt x="831065" y="356700"/>
                  </a:lnTo>
                  <a:cubicBezTo>
                    <a:pt x="915582" y="356441"/>
                    <a:pt x="998643" y="378697"/>
                    <a:pt x="1071707" y="421180"/>
                  </a:cubicBezTo>
                  <a:lnTo>
                    <a:pt x="1071707" y="4211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570082" tIns="570082" rIns="570083" bIns="570083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400" b="1" dirty="0"/>
                <a:t>Planeación</a:t>
              </a:r>
            </a:p>
          </p:txBody>
        </p:sp>
        <p:sp>
          <p:nvSpPr>
            <p:cNvPr id="8" name="Flecha circular 7"/>
            <p:cNvSpPr/>
            <p:nvPr/>
          </p:nvSpPr>
          <p:spPr>
            <a:xfrm>
              <a:off x="3635600" y="2971688"/>
              <a:ext cx="2991214" cy="2990889"/>
            </a:xfrm>
            <a:prstGeom prst="circularArrow">
              <a:avLst>
                <a:gd name="adj1" fmla="val 4688"/>
                <a:gd name="adj2" fmla="val 299029"/>
                <a:gd name="adj3" fmla="val 2517510"/>
                <a:gd name="adj4" fmla="val 15858383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8"/>
            <p:cNvSpPr/>
            <p:nvPr/>
          </p:nvSpPr>
          <p:spPr>
            <a:xfrm>
              <a:off x="2159046" y="2395418"/>
              <a:ext cx="2173551" cy="217331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circular 9"/>
            <p:cNvSpPr/>
            <p:nvPr/>
          </p:nvSpPr>
          <p:spPr>
            <a:xfrm>
              <a:off x="3025926" y="1234941"/>
              <a:ext cx="2343435" cy="234318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443" y="4017922"/>
            <a:ext cx="2073418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66" y="964727"/>
            <a:ext cx="207341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56578" y="368158"/>
            <a:ext cx="3685821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F7943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Actividades</a:t>
            </a:r>
            <a:endParaRPr lang="es-ES" sz="3000" b="1" kern="1200" dirty="0" smtClean="0">
              <a:solidFill>
                <a:srgbClr val="F7943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56578" y="1242769"/>
            <a:ext cx="3685821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s-ES" sz="1800" b="1" baseline="0" dirty="0" smtClean="0">
                <a:solidFill>
                  <a:srgbClr val="F7943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Fase de Planeación: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Elaborar y validar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inventario de activos de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información.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Analizar y desarrollar el plan de diagnóstico.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Identificar el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diseño actual de la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 de comunicaciones.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Generar plan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detallado del proceso de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transición.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Validar el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estado actual del Hardware, software y los servicios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ES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es-ES" sz="18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56578" y="283937"/>
            <a:ext cx="3685821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Actividades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56579" y="1142413"/>
            <a:ext cx="3685821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s-ES" sz="1800" b="1" baseline="0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Fase de Implementación:</a:t>
            </a:r>
          </a:p>
          <a:p>
            <a:pPr algn="just">
              <a:lnSpc>
                <a:spcPct val="70000"/>
              </a:lnSpc>
            </a:pPr>
            <a:endParaRPr lang="es-ES" b="1" dirty="0">
              <a:solidFill>
                <a:srgbClr val="680B3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es-ES" sz="1800" b="1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sz="18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Tener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 fase el segmento de IPv6 solicitado ante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LACNIC.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Habilitar el plan de direccionamiento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IPv6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Diseñar la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nueva red de comunicaciones con base en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nuevo protocolo IPv6.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Realizar nuevo inventario de Activos de Información.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Activar las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políticas de seguridad de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IPv6.</a:t>
            </a:r>
          </a:p>
          <a:p>
            <a:pPr algn="just">
              <a:lnSpc>
                <a:spcPct val="70000"/>
              </a:lnSpc>
            </a:pPr>
            <a:endParaRPr lang="es-ES" sz="18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56578" y="404253"/>
            <a:ext cx="3685821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005E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Actividades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56577" y="1265517"/>
            <a:ext cx="3685821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s-ES" sz="1800" b="1" baseline="0" dirty="0" smtClean="0">
                <a:solidFill>
                  <a:srgbClr val="005E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Fase de Monitoreo:</a:t>
            </a:r>
          </a:p>
          <a:p>
            <a:pPr algn="just">
              <a:lnSpc>
                <a:spcPct val="70000"/>
              </a:lnSpc>
            </a:pPr>
            <a:endParaRPr lang="es-ES" b="1" dirty="0">
              <a:solidFill>
                <a:srgbClr val="005E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cada Entidad validar y monitorear: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Todos los Servicios disponibles de los usuarios.</a:t>
            </a: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Sistemas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información.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Sistemas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comunicaciones.</a:t>
            </a:r>
          </a:p>
          <a:p>
            <a:pPr algn="just">
              <a:lnSpc>
                <a:spcPct val="70000"/>
              </a:lnSpc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Sistemas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almacenamiento.</a:t>
            </a:r>
            <a:endParaRPr lang="es-ES" sz="1800" b="1" baseline="0" dirty="0" smtClean="0">
              <a:solidFill>
                <a:srgbClr val="005E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es-ES" b="1" dirty="0">
              <a:solidFill>
                <a:srgbClr val="005E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3632" y="1091384"/>
            <a:ext cx="6015789" cy="745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Página web y documentos publicados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2211" y="2136474"/>
            <a:ext cx="7555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altLang="es-CO" sz="2400" dirty="0" smtClean="0"/>
              <a:t>Página web oficial: </a:t>
            </a:r>
          </a:p>
          <a:p>
            <a:pPr algn="just">
              <a:spcBef>
                <a:spcPct val="0"/>
              </a:spcBef>
            </a:pPr>
            <a:r>
              <a:rPr lang="es-ES" altLang="es-CO" sz="2400" dirty="0" smtClean="0">
                <a:hlinkClick r:id="rId2"/>
              </a:rPr>
              <a:t>http</a:t>
            </a:r>
            <a:r>
              <a:rPr lang="es-ES" altLang="es-CO" sz="2400" dirty="0">
                <a:hlinkClick r:id="rId2"/>
              </a:rPr>
              <a:t>://www.mintic.gov.co/ipv6</a:t>
            </a:r>
            <a:r>
              <a:rPr lang="es-ES" altLang="es-CO" sz="2400" dirty="0" smtClean="0">
                <a:hlinkClick r:id="rId2"/>
              </a:rPr>
              <a:t>/</a:t>
            </a:r>
            <a:endParaRPr lang="es-ES" altLang="es-CO" sz="2400" dirty="0" smtClean="0"/>
          </a:p>
          <a:p>
            <a:pPr algn="just">
              <a:spcBef>
                <a:spcPct val="0"/>
              </a:spcBef>
            </a:pPr>
            <a:endParaRPr lang="es-ES" altLang="es-CO" sz="2400" dirty="0" smtClean="0"/>
          </a:p>
          <a:p>
            <a:pPr algn="just">
              <a:spcBef>
                <a:spcPct val="0"/>
              </a:spcBef>
            </a:pPr>
            <a:r>
              <a:rPr lang="es-ES" altLang="es-CO" sz="2400" dirty="0" smtClean="0"/>
              <a:t>Enlace </a:t>
            </a:r>
            <a:r>
              <a:rPr lang="es-ES" altLang="es-CO" sz="2400" dirty="0"/>
              <a:t>de documentos publicados en IPv6 </a:t>
            </a:r>
            <a:r>
              <a:rPr lang="es-ES" altLang="es-CO" sz="2400" dirty="0" smtClean="0"/>
              <a:t>:</a:t>
            </a:r>
            <a:endParaRPr lang="es-ES" altLang="es-CO" sz="2400" dirty="0"/>
          </a:p>
          <a:p>
            <a:pPr algn="just">
              <a:spcBef>
                <a:spcPct val="0"/>
              </a:spcBef>
            </a:pPr>
            <a:r>
              <a:rPr lang="es-ES" altLang="es-CO" sz="2400" dirty="0" smtClean="0">
                <a:hlinkClick r:id="rId3"/>
              </a:rPr>
              <a:t>http</a:t>
            </a:r>
            <a:r>
              <a:rPr lang="es-ES" altLang="es-CO" sz="2400" dirty="0">
                <a:hlinkClick r:id="rId3"/>
              </a:rPr>
              <a:t>://</a:t>
            </a:r>
            <a:r>
              <a:rPr lang="es-ES" altLang="es-CO" sz="2400" dirty="0" smtClean="0">
                <a:hlinkClick r:id="rId3"/>
              </a:rPr>
              <a:t>www.mintic.gov.co/portal/604/w3-article-5903.html</a:t>
            </a:r>
            <a:endParaRPr lang="es-ES" altLang="es-CO" sz="2400" dirty="0" smtClean="0"/>
          </a:p>
          <a:p>
            <a:pPr algn="just">
              <a:spcBef>
                <a:spcPct val="0"/>
              </a:spcBef>
            </a:pPr>
            <a:endParaRPr lang="es-ES" alt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7" y="906020"/>
            <a:ext cx="1485152" cy="12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8045" y="274363"/>
            <a:ext cx="5125155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3000" b="1" dirty="0" smtClean="0">
                <a:solidFill>
                  <a:srgbClr val="F7943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Rol del Gobierno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387475" y="1488786"/>
            <a:ext cx="62801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s-CO" sz="8800" dirty="0">
                <a:solidFill>
                  <a:schemeClr val="tx2"/>
                </a:solidFill>
              </a:rPr>
              <a:t> </a:t>
            </a:r>
            <a:endParaRPr lang="es-CO" altLang="es-CO" sz="88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s-CO" altLang="es-CO" sz="8800" b="1" dirty="0">
                <a:solidFill>
                  <a:schemeClr val="tx2"/>
                </a:solidFill>
              </a:rPr>
              <a:t>Ocuparse</a:t>
            </a:r>
            <a:r>
              <a:rPr lang="en-US" altLang="es-CO" sz="8800" b="1" dirty="0">
                <a:solidFill>
                  <a:schemeClr val="tx2"/>
                </a:solidFill>
              </a:rPr>
              <a:t> mas no </a:t>
            </a:r>
            <a:r>
              <a:rPr lang="es-CO" altLang="es-CO" sz="8800" b="1" dirty="0">
                <a:solidFill>
                  <a:schemeClr val="tx2"/>
                </a:solidFill>
              </a:rPr>
              <a:t>preocuparse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723612" y="1356613"/>
            <a:ext cx="1837026" cy="10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s-CO" sz="2800" b="1" dirty="0">
                <a:solidFill>
                  <a:schemeClr val="accent1"/>
                </a:solidFill>
              </a:rPr>
              <a:t> </a:t>
            </a:r>
            <a:endParaRPr lang="es-CO" altLang="es-CO" sz="2800" b="1" dirty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s-CO" altLang="es-CO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Garantizar</a:t>
            </a:r>
            <a:r>
              <a:rPr lang="en-US" altLang="es-CO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s-CO" altLang="es-CO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servicios</a:t>
            </a:r>
            <a:r>
              <a:rPr lang="en-US" altLang="es-CO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 al </a:t>
            </a:r>
            <a:r>
              <a:rPr lang="es-CO" altLang="es-CO" sz="2800" b="1" dirty="0">
                <a:solidFill>
                  <a:schemeClr val="accent1"/>
                </a:solidFill>
                <a:latin typeface="Agency FB" panose="020B0503020202020204" pitchFamily="34" charset="0"/>
              </a:rPr>
              <a:t>ciudadano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60838" y="2786494"/>
            <a:ext cx="2522026" cy="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s-CO" sz="2400" b="1" i="1" dirty="0">
                <a:solidFill>
                  <a:schemeClr val="accent1"/>
                </a:solidFill>
                <a:latin typeface="Constantia" panose="02030602050306030303" pitchFamily="18" charset="0"/>
              </a:rPr>
              <a:t> </a:t>
            </a:r>
            <a:endParaRPr lang="es-CO" altLang="es-CO" sz="2400" b="1" i="1" dirty="0">
              <a:solidFill>
                <a:schemeClr val="accent1"/>
              </a:solidFill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s-CO" sz="2400" i="1" dirty="0">
                <a:solidFill>
                  <a:schemeClr val="accent1"/>
                </a:solidFill>
                <a:latin typeface="Constantia" panose="02030602050306030303" pitchFamily="18" charset="0"/>
              </a:rPr>
              <a:t>Compatibilidad </a:t>
            </a:r>
            <a:r>
              <a:rPr lang="en-US" altLang="es-CO" sz="2400" i="1" dirty="0" smtClean="0">
                <a:solidFill>
                  <a:schemeClr val="accent1"/>
                </a:solidFill>
                <a:latin typeface="Constantia" panose="02030602050306030303" pitchFamily="18" charset="0"/>
              </a:rPr>
              <a:t>con el </a:t>
            </a:r>
            <a:r>
              <a:rPr lang="en-US" altLang="es-CO" sz="2400" i="1" dirty="0">
                <a:solidFill>
                  <a:schemeClr val="accent1"/>
                </a:solidFill>
                <a:latin typeface="Constantia" panose="02030602050306030303" pitchFamily="18" charset="0"/>
              </a:rPr>
              <a:t>IPv6</a:t>
            </a:r>
            <a:endParaRPr lang="es-CO" altLang="es-CO" sz="2400" i="1" dirty="0">
              <a:solidFill>
                <a:schemeClr val="accent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323850" y="4421309"/>
            <a:ext cx="2823039" cy="4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s-CO" dirty="0">
                <a:solidFill>
                  <a:schemeClr val="accent2"/>
                </a:solidFill>
                <a:latin typeface="Bauhaus 93" panose="04030905020B02020C02" pitchFamily="82" charset="0"/>
                <a:cs typeface="Aparajita" panose="020B0604020202020204" pitchFamily="34" charset="0"/>
              </a:rPr>
              <a:t> Dar </a:t>
            </a:r>
            <a:r>
              <a:rPr lang="es-CO" altLang="es-CO" dirty="0">
                <a:solidFill>
                  <a:schemeClr val="accent2"/>
                </a:solidFill>
                <a:latin typeface="Bauhaus 93" panose="04030905020B02020C02" pitchFamily="82" charset="0"/>
                <a:cs typeface="Aparajita" panose="020B0604020202020204" pitchFamily="34" charset="0"/>
              </a:rPr>
              <a:t>Ejemplo</a:t>
            </a:r>
          </a:p>
        </p:txBody>
      </p:sp>
      <p:sp>
        <p:nvSpPr>
          <p:cNvPr id="7" name="TextBox 16"/>
          <p:cNvSpPr txBox="1"/>
          <p:nvPr/>
        </p:nvSpPr>
        <p:spPr bwMode="auto">
          <a:xfrm>
            <a:off x="3317876" y="1312747"/>
            <a:ext cx="5640387" cy="4921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en-US" sz="4400" spc="-300" dirty="0">
                <a:solidFill>
                  <a:schemeClr val="accent1"/>
                </a:solidFill>
                <a:latin typeface="Berlin Sans FB" pitchFamily="34" charset="0"/>
              </a:rPr>
              <a:t> </a:t>
            </a:r>
            <a:r>
              <a:rPr lang="es-CO" sz="3200" b="1" spc="-300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Diálogo</a:t>
            </a:r>
            <a:r>
              <a:rPr lang="en-US" sz="3200" b="1" spc="-300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con la </a:t>
            </a:r>
            <a:r>
              <a:rPr lang="es-CO" sz="3200" b="1" spc="-300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Industria</a:t>
            </a:r>
          </a:p>
        </p:txBody>
      </p:sp>
      <p:sp>
        <p:nvSpPr>
          <p:cNvPr id="8" name="TextBox 15"/>
          <p:cNvSpPr txBox="1"/>
          <p:nvPr/>
        </p:nvSpPr>
        <p:spPr bwMode="auto">
          <a:xfrm>
            <a:off x="6677025" y="2519954"/>
            <a:ext cx="1981200" cy="52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es-ES" sz="2400" b="1" dirty="0">
                <a:solidFill>
                  <a:schemeClr val="accent3"/>
                </a:solidFill>
                <a:latin typeface="Segoe Print" pitchFamily="2" charset="0"/>
              </a:rPr>
              <a:t>Asunto de Estado</a:t>
            </a:r>
            <a:endParaRPr lang="es-CO" sz="2400" b="1" dirty="0">
              <a:solidFill>
                <a:schemeClr val="accent3"/>
              </a:solidFill>
              <a:latin typeface="Segoe Print" pitchFamily="2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101989" y="4431715"/>
            <a:ext cx="2865093" cy="8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s-CO" sz="1600" b="1" dirty="0">
                <a:solidFill>
                  <a:schemeClr val="accent1"/>
                </a:solidFill>
                <a:latin typeface="Segoe Print" panose="02000600000000000000" pitchFamily="2" charset="0"/>
              </a:rPr>
              <a:t> </a:t>
            </a:r>
            <a:endParaRPr lang="es-CO" altLang="es-CO" sz="1600" b="1" dirty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s-ES" altLang="es-CO" sz="1600" b="1" dirty="0">
                <a:solidFill>
                  <a:schemeClr val="accent1"/>
                </a:solidFill>
                <a:latin typeface="Segoe Print" panose="02000600000000000000" pitchFamily="2" charset="0"/>
              </a:rPr>
              <a:t>Desarrollo de la Sociedad de la Información y del Conocimiento</a:t>
            </a:r>
            <a:endParaRPr lang="es-CO" altLang="es-CO" sz="1600" b="1" dirty="0">
              <a:solidFill>
                <a:schemeClr val="accent1"/>
              </a:solidFill>
              <a:latin typeface="Segoe Print" panose="02000600000000000000" pitchFamily="2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s-CO" altLang="es-CO" sz="16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19"/>
          <p:cNvSpPr txBox="1"/>
          <p:nvPr/>
        </p:nvSpPr>
        <p:spPr bwMode="auto">
          <a:xfrm>
            <a:off x="6011863" y="4361589"/>
            <a:ext cx="2946400" cy="947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age Italic" pitchFamily="66" charset="0"/>
              </a:rPr>
              <a:t>Brecha de Conectividad y servicios digitales</a:t>
            </a:r>
            <a:endParaRPr lang="es-CO" sz="3200" dirty="0">
              <a:solidFill>
                <a:schemeClr val="tx1">
                  <a:lumMod val="65000"/>
                  <a:lumOff val="35000"/>
                </a:schemeClr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2682458" y="2151189"/>
            <a:ext cx="511333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8800" dirty="0">
                <a:solidFill>
                  <a:schemeClr val="bg2">
                    <a:lumMod val="10000"/>
                  </a:schemeClr>
                </a:solidFill>
              </a:rPr>
              <a:t>Gracias !</a:t>
            </a: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6472990" y="3942849"/>
            <a:ext cx="2246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1200" b="1" i="1" dirty="0"/>
              <a:t>Equipo IPv6 MINTIC</a:t>
            </a:r>
            <a:endParaRPr lang="es-ES_tradnl" altLang="es-CO" sz="1200" i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1200" b="1" i="1" dirty="0"/>
              <a:t>2015</a:t>
            </a:r>
            <a:endParaRPr lang="es-ES" altLang="es-CO" sz="1200" b="1" i="1" dirty="0"/>
          </a:p>
        </p:txBody>
      </p:sp>
    </p:spTree>
    <p:extLst>
      <p:ext uri="{BB962C8B-B14F-4D97-AF65-F5344CB8AC3E}">
        <p14:creationId xmlns:p14="http://schemas.microsoft.com/office/powerpoint/2010/main" val="28185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3632" y="1091384"/>
            <a:ext cx="6015789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2211" y="2136474"/>
            <a:ext cx="75558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altLang="es-CO" sz="2400" dirty="0"/>
              <a:t>Promover la adopción del IPv6 en Colombia, mediante la generación de lineamientos de política y las herramientas normativas y técnicas, que permitan su adopción en las Entidades del Estado, basados en el diagnóstico de la situación actual, el plan de intervención y la forma en que impacta sobre las infraestructuras de TI de cada organización.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7" y="906020"/>
            <a:ext cx="1485152" cy="12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3632" y="1001864"/>
            <a:ext cx="6015789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Representación de Direcciones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7" y="906020"/>
            <a:ext cx="1485152" cy="121519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11213" y="1658938"/>
            <a:ext cx="7345362" cy="3313112"/>
            <a:chOff x="1842" y="2646"/>
            <a:chExt cx="8707" cy="2662"/>
          </a:xfrm>
        </p:grpSpPr>
        <p:cxnSp>
          <p:nvCxnSpPr>
            <p:cNvPr id="6" name="AutoShape 3"/>
            <p:cNvCxnSpPr>
              <a:cxnSpLocks noChangeShapeType="1"/>
            </p:cNvCxnSpPr>
            <p:nvPr/>
          </p:nvCxnSpPr>
          <p:spPr bwMode="auto">
            <a:xfrm>
              <a:off x="6815" y="3516"/>
              <a:ext cx="2930" cy="11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4"/>
            <p:cNvCxnSpPr>
              <a:cxnSpLocks noChangeShapeType="1"/>
            </p:cNvCxnSpPr>
            <p:nvPr/>
          </p:nvCxnSpPr>
          <p:spPr bwMode="auto">
            <a:xfrm>
              <a:off x="6396" y="3516"/>
              <a:ext cx="1608" cy="1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</p:cNvCxnSpPr>
            <p:nvPr/>
          </p:nvCxnSpPr>
          <p:spPr bwMode="auto">
            <a:xfrm>
              <a:off x="6212" y="3516"/>
              <a:ext cx="0" cy="10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 flipH="1">
              <a:off x="4337" y="3516"/>
              <a:ext cx="1758" cy="10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</p:cNvCxnSpPr>
            <p:nvPr/>
          </p:nvCxnSpPr>
          <p:spPr bwMode="auto">
            <a:xfrm flipH="1">
              <a:off x="2461" y="3516"/>
              <a:ext cx="3316" cy="10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5147" y="2646"/>
              <a:ext cx="2178" cy="87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CO" altLang="es-CO" sz="2500" dirty="0"/>
                <a:t>IANA</a:t>
              </a:r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endParaRPr lang="es-CO" altLang="es-CO" sz="1000" dirty="0"/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endParaRPr lang="es-CO" altLang="es-CO" sz="1000" dirty="0"/>
            </a:p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s-CO" altLang="es-CO" sz="1800" dirty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842" y="4604"/>
              <a:ext cx="1607" cy="65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CO" altLang="es-CO" sz="1500"/>
                <a:t>AFRINIC</a:t>
              </a:r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MX" altLang="es-CO" sz="1400"/>
                <a:t>Región África</a:t>
              </a:r>
              <a:endParaRPr lang="es-CO" altLang="es-CO" sz="140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627" y="4621"/>
              <a:ext cx="1607" cy="65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CO" altLang="es-CO" sz="1500"/>
                <a:t>APNIC</a:t>
              </a:r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MX" altLang="es-CO" sz="1400"/>
                <a:t>Asia/Pacífico</a:t>
              </a:r>
              <a:endParaRPr lang="es-CO" altLang="es-CO" sz="140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402" y="4639"/>
              <a:ext cx="1607" cy="65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CO" altLang="es-CO" sz="1500"/>
                <a:t>ARIN</a:t>
              </a:r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MX" altLang="es-CO" sz="1400"/>
                <a:t>Canadá/Usa</a:t>
              </a:r>
              <a:endParaRPr lang="es-CO" altLang="es-CO" sz="140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185" y="4655"/>
              <a:ext cx="1607" cy="65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CO" altLang="es-CO" sz="1500" dirty="0"/>
                <a:t>LACNIC</a:t>
              </a:r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MX" altLang="es-CO" sz="1400" dirty="0" smtClean="0"/>
                <a:t>Latinoamérica  (Colombia)</a:t>
              </a:r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endParaRPr lang="es-CO" altLang="es-CO" sz="1400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8942" y="4655"/>
              <a:ext cx="1607" cy="65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CO" altLang="es-CO" sz="1500"/>
                <a:t>RIPE</a:t>
              </a:r>
            </a:p>
            <a:p>
              <a:pPr algn="ctr">
                <a:spcBef>
                  <a:spcPct val="0"/>
                </a:spcBef>
                <a:spcAft>
                  <a:spcPts val="913"/>
                </a:spcAft>
                <a:buFontTx/>
                <a:buNone/>
              </a:pPr>
              <a:r>
                <a:rPr lang="es-MX" altLang="es-CO" sz="1400"/>
                <a:t>Europa/Asia C</a:t>
              </a:r>
              <a:endParaRPr lang="es-CO" altLang="es-CO" sz="1400"/>
            </a:p>
          </p:txBody>
        </p:sp>
      </p:grpSp>
    </p:spTree>
    <p:extLst>
      <p:ext uri="{BB962C8B-B14F-4D97-AF65-F5344CB8AC3E}">
        <p14:creationId xmlns:p14="http://schemas.microsoft.com/office/powerpoint/2010/main" val="29063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1397" y="584792"/>
            <a:ext cx="6015789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MX" altLang="es-CO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Estructura de Ministerio TIC mediante Decreto 2618 de 2012</a:t>
            </a:r>
            <a:endParaRPr lang="es-CO" altLang="es-CO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endParaRPr lang="es-ES" sz="3000" b="1" dirty="0" smtClean="0">
              <a:solidFill>
                <a:srgbClr val="680B3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7" name="1 Diagrama"/>
          <p:cNvGraphicFramePr/>
          <p:nvPr>
            <p:extLst>
              <p:ext uri="{D42A27DB-BD31-4B8C-83A1-F6EECF244321}">
                <p14:modId xmlns:p14="http://schemas.microsoft.com/office/powerpoint/2010/main" val="4178736444"/>
              </p:ext>
            </p:extLst>
          </p:nvPr>
        </p:nvGraphicFramePr>
        <p:xfrm>
          <a:off x="1209900" y="14851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4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4296D0C-32D3-449F-BB51-0BC3D85AF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graphicEl>
                                              <a:dgm id="{24296D0C-32D3-449F-BB51-0BC3D85AF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graphicEl>
                                              <a:dgm id="{24296D0C-32D3-449F-BB51-0BC3D85AF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graphicEl>
                                              <a:dgm id="{24296D0C-32D3-449F-BB51-0BC3D85AF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F6CFF5F-6E75-4217-A6FD-52FC9679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graphicEl>
                                              <a:dgm id="{9F6CFF5F-6E75-4217-A6FD-52FC9679B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graphicEl>
                                              <a:dgm id="{9F6CFF5F-6E75-4217-A6FD-52FC9679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graphicEl>
                                              <a:dgm id="{9F6CFF5F-6E75-4217-A6FD-52FC9679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068374F-5B4D-49AA-9301-37CB71C0F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graphicEl>
                                              <a:dgm id="{7068374F-5B4D-49AA-9301-37CB71C0F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graphicEl>
                                              <a:dgm id="{7068374F-5B4D-49AA-9301-37CB71C0F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graphicEl>
                                              <a:dgm id="{7068374F-5B4D-49AA-9301-37CB71C0F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156A73D-4104-4024-BC63-FFD019CDD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graphicEl>
                                              <a:dgm id="{8156A73D-4104-4024-BC63-FFD019CDD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graphicEl>
                                              <a:dgm id="{8156A73D-4104-4024-BC63-FFD019CDD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graphicEl>
                                              <a:dgm id="{8156A73D-4104-4024-BC63-FFD019CDD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16448B-7147-4FAF-A16F-896D20184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graphicEl>
                                              <a:dgm id="{CB16448B-7147-4FAF-A16F-896D20184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graphicEl>
                                              <a:dgm id="{CB16448B-7147-4FAF-A16F-896D20184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graphicEl>
                                              <a:dgm id="{CB16448B-7147-4FAF-A16F-896D20184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1A0C750-5CE2-4208-9655-7F03EFB9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graphicEl>
                                              <a:dgm id="{21A0C750-5CE2-4208-9655-7F03EFB9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graphicEl>
                                              <a:dgm id="{21A0C750-5CE2-4208-9655-7F03EFB9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graphicEl>
                                              <a:dgm id="{21A0C750-5CE2-4208-9655-7F03EFB9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4326" y="364874"/>
            <a:ext cx="5209674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 Hemos Hecho?</a:t>
            </a:r>
          </a:p>
        </p:txBody>
      </p:sp>
      <p:graphicFrame>
        <p:nvGraphicFramePr>
          <p:cNvPr id="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28572"/>
              </p:ext>
            </p:extLst>
          </p:nvPr>
        </p:nvGraphicFramePr>
        <p:xfrm>
          <a:off x="237707" y="1005216"/>
          <a:ext cx="8713787" cy="459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8"/>
                <a:gridCol w="1168785"/>
                <a:gridCol w="1667811"/>
                <a:gridCol w="5041033"/>
              </a:tblGrid>
              <a:tr h="620683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Año</a:t>
                      </a:r>
                      <a:endParaRPr lang="es-CO" sz="2000" dirty="0"/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Proceso</a:t>
                      </a:r>
                      <a:endParaRPr lang="es-CO" sz="2000" dirty="0"/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Actividades</a:t>
                      </a:r>
                      <a:endParaRPr lang="es-CO" sz="2000" dirty="0"/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Eventos y productos</a:t>
                      </a:r>
                      <a:endParaRPr lang="es-CO" sz="2000" dirty="0"/>
                    </a:p>
                  </a:txBody>
                  <a:tcPr marL="91449" marR="91449" marT="45737" marB="45737"/>
                </a:tc>
              </a:tr>
              <a:tr h="731552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2009</a:t>
                      </a:r>
                      <a:endParaRPr lang="es-CO" sz="1400" b="1" dirty="0"/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Abordaje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de la temática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y Planteamiento de la problemática</a:t>
                      </a:r>
                      <a:endParaRPr lang="es-CO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endParaRPr lang="es-CO" sz="1400" b="0" dirty="0"/>
                    </a:p>
                  </a:txBody>
                  <a:tcPr marL="91449" marR="91449" marT="45737" marB="45737"/>
                </a:tc>
              </a:tr>
              <a:tr h="1158271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2010</a:t>
                      </a:r>
                      <a:endParaRPr lang="es-CO" sz="1400" b="1" dirty="0"/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Investigación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Formulación inicial </a:t>
                      </a:r>
                      <a:br>
                        <a:rPr lang="es-CO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Articulación con el Sector</a:t>
                      </a:r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Proyecto de Resolución para adopción del protocolo IPv6 en Colombia.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Evento  “Experiencias internacionales en políticas para la adopción del protocolo de interconectividad de redes ipv6 aplicadas al caso colombiano”</a:t>
                      </a:r>
                    </a:p>
                  </a:txBody>
                  <a:tcPr marL="91449" marR="91449" marT="45737" marB="45737"/>
                </a:tc>
              </a:tr>
              <a:tr h="2085307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2011</a:t>
                      </a:r>
                      <a:endParaRPr lang="es-CO" sz="1400" b="1" dirty="0"/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r>
                        <a:rPr lang="es-CO" sz="1400" b="0" dirty="0" smtClean="0"/>
                        <a:t>Estudios</a:t>
                      </a:r>
                      <a:r>
                        <a:rPr lang="es-CO" sz="1400" b="0" baseline="0" dirty="0" smtClean="0"/>
                        <a:t> y formulación</a:t>
                      </a:r>
                      <a:endParaRPr lang="es-CO" sz="1400" b="0" dirty="0"/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Convenio No. 403 de 2011 – U. Nacional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- Estudios</a:t>
                      </a:r>
                      <a:endParaRPr lang="es-CO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Convenio No. 432 de 2011 – RENATA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– promoción y divulgación.</a:t>
                      </a:r>
                      <a:endParaRPr lang="es-CO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7" marB="45737"/>
                </a:tc>
                <a:tc>
                  <a:txBody>
                    <a:bodyPr/>
                    <a:lstStyle/>
                    <a:p>
                      <a:pPr marL="171450" indent="-17145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Plan de promoción y divulgación.</a:t>
                      </a:r>
                    </a:p>
                    <a:p>
                      <a:pPr marL="171450" indent="-17145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Circular 002 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del 6 de julio de 2011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– Promoción de la adopción</a:t>
                      </a:r>
                      <a:endParaRPr lang="es-CO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Lineamientos del 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Manual GEL 3.0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I foro día mundial de ipv6, capítulo Colombia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”.</a:t>
                      </a:r>
                    </a:p>
                    <a:p>
                      <a:pPr marL="171450" indent="-17145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II Seminario sobre Promoción y Divulgación de Políticas para la Adopción del IPv6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12 Mesas sectoriales </a:t>
                      </a:r>
                    </a:p>
                    <a:p>
                      <a:pPr marL="171450" indent="-17145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Documentos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de insumo producto de los estudios.</a:t>
                      </a:r>
                      <a:endParaRPr lang="es-CO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7" marB="457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39653" y="489804"/>
            <a:ext cx="4496385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 Hemos hecho?</a:t>
            </a:r>
          </a:p>
        </p:txBody>
      </p:sp>
      <p:graphicFrame>
        <p:nvGraphicFramePr>
          <p:cNvPr id="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5290"/>
              </p:ext>
            </p:extLst>
          </p:nvPr>
        </p:nvGraphicFramePr>
        <p:xfrm>
          <a:off x="223838" y="1594686"/>
          <a:ext cx="8712200" cy="327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005"/>
                <a:gridCol w="1274283"/>
                <a:gridCol w="1561796"/>
                <a:gridCol w="5040116"/>
              </a:tblGrid>
              <a:tr h="47336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Año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Proceso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Actividades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Eventos y productos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</a:tr>
              <a:tr h="1854242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2012</a:t>
                      </a:r>
                      <a:endParaRPr lang="es-CO" sz="1400" b="1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1400" b="0" dirty="0" smtClean="0"/>
                        <a:t>Estructuración</a:t>
                      </a:r>
                      <a:r>
                        <a:rPr lang="es-CO" sz="1400" b="0" baseline="0" dirty="0" smtClean="0"/>
                        <a:t> y definición</a:t>
                      </a:r>
                      <a:endParaRPr lang="es-CO" sz="1400" b="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Proceso de selección para el contrato No. 947 de 2012 –</a:t>
                      </a:r>
                      <a:r>
                        <a:rPr lang="es-CO" sz="1400" b="0" dirty="0" err="1" smtClean="0">
                          <a:solidFill>
                            <a:schemeClr val="tx1"/>
                          </a:solidFill>
                        </a:rPr>
                        <a:t>CINTEL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s-CO" sz="1400" b="0" dirty="0" smtClean="0"/>
                        <a:t>“Semana Regional de IPv6”.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CO" sz="1400" b="0" dirty="0" smtClean="0"/>
                        <a:t>Evento Ciudadanía &amp; e-Gobierno.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s-CO" sz="1400" b="0" dirty="0" smtClean="0"/>
                        <a:t>II foro día mundial de ipv6, capítulo Colombia”.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Política de adopción de IPv6 y desarrollos normativos.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Lineamientos del Manual GEL 3.1.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Actividades transversales.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Plan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de Acción 2012 – 2014 Vive Digital.</a:t>
                      </a:r>
                      <a:endParaRPr lang="es-CO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Abordaje del plan técnico de transición.</a:t>
                      </a:r>
                    </a:p>
                  </a:txBody>
                  <a:tcPr marL="91432" marR="91432" marT="45694" marB="45694"/>
                </a:tc>
              </a:tr>
              <a:tr h="731421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2013</a:t>
                      </a:r>
                      <a:endParaRPr lang="es-CO" sz="1400" b="1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Acompañamiento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Sensibilización</a:t>
                      </a:r>
                      <a:r>
                        <a:rPr lang="es-CO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Capacitación y Plan de Diagnóstico</a:t>
                      </a:r>
                      <a:endParaRPr lang="es-CO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Estructuración y entrega de planes de diagnóstico para la adopción de IPv6 en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entidades del estado</a:t>
                      </a: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Procesos de capacitación para dichas entidades,</a:t>
                      </a:r>
                      <a:r>
                        <a:rPr lang="es-CO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Convenio </a:t>
                      </a:r>
                      <a:r>
                        <a:rPr lang="es-CO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835</a:t>
                      </a:r>
                      <a:endParaRPr lang="es-CO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crea el sitio: </a:t>
                      </a: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www.mintic.gov.co/ipv6</a:t>
                      </a:r>
                      <a:endParaRPr lang="es-CO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694" marB="456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3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50105" y="378030"/>
            <a:ext cx="4764505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 Hemos Hecho?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32313"/>
              </p:ext>
            </p:extLst>
          </p:nvPr>
        </p:nvGraphicFramePr>
        <p:xfrm>
          <a:off x="225425" y="2616680"/>
          <a:ext cx="8713787" cy="228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8"/>
                <a:gridCol w="1168785"/>
                <a:gridCol w="1667811"/>
                <a:gridCol w="5041033"/>
              </a:tblGrid>
              <a:tr h="1554162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Acompañamiento y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 continuación generación de política, capacitación</a:t>
                      </a:r>
                      <a:endParaRPr lang="es-CO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Borrador de política para revisión de las Direcciones</a:t>
                      </a: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CO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Continuación de asesoramiento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 a entidades  en la transición.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</a:rPr>
                        <a:t>Creación de documentos técnicos de IPv6, creación de los documentos técnicos de IPv6</a:t>
                      </a:r>
                      <a:endParaRPr lang="es-CO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Proyecto de </a:t>
                      </a: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Resolución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ES_tradnl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 la cual se formulan las políticas de adopción del protocolo IPv6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s-ES_tradnl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s-ES_tradnl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revisión</a:t>
                      </a: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urídica</a:t>
                      </a:r>
                      <a:endParaRPr lang="es-CO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Acompañamiento a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las  entidades del estado.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Convenio 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</a:rPr>
                        <a:t>478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</a:rPr>
                        <a:t>instrumentos virtuales de aprendizaje MOOC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en IPv6 para una masa de 900 personas con la red de Renata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Se publicaron los documentos técnicos: “</a:t>
                      </a:r>
                      <a:r>
                        <a:rPr lang="es-MX" sz="1400" b="1" i="1" baseline="0" dirty="0" smtClean="0">
                          <a:solidFill>
                            <a:schemeClr val="tx1"/>
                          </a:solidFill>
                        </a:rPr>
                        <a:t>Guía de Transición de IPv4 a IPv6 para Colombia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” y “</a:t>
                      </a:r>
                      <a:r>
                        <a:rPr lang="es-MX" sz="1400" b="1" i="1" baseline="0" dirty="0" smtClean="0">
                          <a:solidFill>
                            <a:schemeClr val="tx1"/>
                          </a:solidFill>
                        </a:rPr>
                        <a:t>Guía para el Aseguramiento del Protocolo IPv6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”, enmarcados dentro de la política de seguridad de información del país.</a:t>
                      </a:r>
                      <a:endParaRPr lang="es-CO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O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90413"/>
              </p:ext>
            </p:extLst>
          </p:nvPr>
        </p:nvGraphicFramePr>
        <p:xfrm>
          <a:off x="225425" y="1585432"/>
          <a:ext cx="8713787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8"/>
                <a:gridCol w="1168785"/>
                <a:gridCol w="1667811"/>
                <a:gridCol w="5041033"/>
              </a:tblGrid>
              <a:tr h="1006475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42" marB="4574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Acompañamiento y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 generación de política (en curso)</a:t>
                      </a:r>
                      <a:endParaRPr lang="es-CO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42" marB="4574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Formulación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 del borrador de política y</a:t>
                      </a: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CO" sz="12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CO" sz="1200" b="0" dirty="0" smtClean="0">
                          <a:solidFill>
                            <a:schemeClr val="tx1"/>
                          </a:solidFill>
                        </a:rPr>
                        <a:t>Asesoramiento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</a:rPr>
                        <a:t> a entidades en el plan de transición.</a:t>
                      </a:r>
                      <a:endParaRPr lang="es-CO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42" marB="4574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Borradores Resolución para adopción del protocolo IPv6 en Colombia</a:t>
                      </a: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Asesoramiento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 a  </a:t>
                      </a:r>
                      <a:r>
                        <a:rPr lang="es-CO" sz="1400" b="1" baseline="0" dirty="0" smtClean="0">
                          <a:solidFill>
                            <a:schemeClr val="tx1"/>
                          </a:solidFill>
                        </a:rPr>
                        <a:t>27 entidades 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</a:rPr>
                        <a:t>del estado Colombiano en IPv6.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O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42" marB="4574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68781"/>
              </p:ext>
            </p:extLst>
          </p:nvPr>
        </p:nvGraphicFramePr>
        <p:xfrm>
          <a:off x="225425" y="1112065"/>
          <a:ext cx="8712200" cy="47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005"/>
                <a:gridCol w="1168572"/>
                <a:gridCol w="1667507"/>
                <a:gridCol w="5040116"/>
              </a:tblGrid>
              <a:tr h="47336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Año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Proceso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Actividades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Eventos y productos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6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3632" y="504362"/>
            <a:ext cx="6015789" cy="42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7" y="906020"/>
            <a:ext cx="1485152" cy="1215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2" y="138362"/>
            <a:ext cx="8783054" cy="54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10263" y="489804"/>
            <a:ext cx="5025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 se ha hecho al Interior de </a:t>
            </a:r>
            <a:r>
              <a:rPr lang="es-ES" sz="3000" b="1" dirty="0" err="1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Mintic</a:t>
            </a:r>
            <a:r>
              <a:rPr lang="es-ES" sz="3000" b="1" dirty="0" smtClean="0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graphicFrame>
        <p:nvGraphicFramePr>
          <p:cNvPr id="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18072"/>
              </p:ext>
            </p:extLst>
          </p:nvPr>
        </p:nvGraphicFramePr>
        <p:xfrm>
          <a:off x="223838" y="1450307"/>
          <a:ext cx="8712200" cy="356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005"/>
                <a:gridCol w="1168572"/>
                <a:gridCol w="1667507"/>
                <a:gridCol w="5040116"/>
              </a:tblGrid>
              <a:tr h="473367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Año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Proceso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Actividades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Eventos y productos</a:t>
                      </a:r>
                      <a:endParaRPr lang="es-CO" sz="2000" dirty="0"/>
                    </a:p>
                  </a:txBody>
                  <a:tcPr marL="91432" marR="91432" marT="45694" marB="45694"/>
                </a:tc>
              </a:tr>
              <a:tr h="1505326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2013 y</a:t>
                      </a:r>
                    </a:p>
                    <a:p>
                      <a:r>
                        <a:rPr lang="es-MX" sz="1400" b="1" dirty="0" smtClean="0"/>
                        <a:t>2014</a:t>
                      </a:r>
                      <a:endParaRPr lang="es-CO" sz="1400" b="1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1400" b="0" dirty="0" smtClean="0">
                          <a:solidFill>
                            <a:schemeClr val="tx1"/>
                          </a:solidFill>
                        </a:rPr>
                        <a:t>La OTI participó en el acompañamiento de IPv6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Sensibilización</a:t>
                      </a:r>
                      <a:r>
                        <a:rPr lang="es-CO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capacitación en IPv6  a Ingenieros del área y realización de Plan de diagnóstico, según convenio 835</a:t>
                      </a:r>
                      <a:endParaRPr lang="es-CO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Estructuración y documentación del plan de diagnóstico para la adopción de IPv6 en el </a:t>
                      </a:r>
                      <a:r>
                        <a:rPr lang="es-CO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Mintic</a:t>
                      </a: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un 92% de compatibilidad</a:t>
                      </a:r>
                      <a:r>
                        <a:rPr lang="es-CO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el apoyo de Renata.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Capacitación de ingenieros de la Oficina de TI.</a:t>
                      </a:r>
                    </a:p>
                  </a:txBody>
                  <a:tcPr marL="91432" marR="91432" marT="45694" marB="45694"/>
                </a:tc>
              </a:tr>
              <a:tr h="7314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/>
                        <a:t>2015</a:t>
                      </a:r>
                    </a:p>
                    <a:p>
                      <a:endParaRPr lang="es-CO" sz="1400" b="1" dirty="0"/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Proyecto para adjudicar el proceso de transición de IPv4 a IPv6 en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</a:rPr>
                        <a:t>Mintic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Licitación pública</a:t>
                      </a:r>
                      <a:endParaRPr lang="es-CO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694" marB="45694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Objeto:Entregar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la entidad funcionando bajo IPv6 y generando tráfico a Enero de 2015.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694" marB="456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2653E6D549FE4CA03003EA53978A9A" ma:contentTypeVersion="3" ma:contentTypeDescription="Crear nuevo documento." ma:contentTypeScope="" ma:versionID="c7c460203e9c69cb40707ebc11db4d40">
  <xsd:schema xmlns:xsd="http://www.w3.org/2001/XMLSchema" xmlns:xs="http://www.w3.org/2001/XMLSchema" xmlns:p="http://schemas.microsoft.com/office/2006/metadata/properties" xmlns:ns2="4999faae-f638-486a-a71a-831ac62f6bf6" targetNamespace="http://schemas.microsoft.com/office/2006/metadata/properties" ma:root="true" ma:fieldsID="4b9a32d5172baf18f4301d1cc4a9654b" ns2:_="">
    <xsd:import namespace="4999faae-f638-486a-a71a-831ac62f6b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9faae-f638-486a-a71a-831ac62f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1D7B8-FC10-4EAF-80B6-FB4E3858508E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4999faae-f638-486a-a71a-831ac62f6bf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ED1643-7FD4-4510-B51D-1C0AAB6FB2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845994-3C2B-48C5-86B4-B589DF244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99faae-f638-486a-a71a-831ac62f6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932</Words>
  <Application>Microsoft Office PowerPoint</Application>
  <PresentationFormat>Presentación en pantalla (16:10)</PresentationFormat>
  <Paragraphs>183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Agency FB</vt:lpstr>
      <vt:lpstr>Aparajita</vt:lpstr>
      <vt:lpstr>Arial</vt:lpstr>
      <vt:lpstr>Bauhaus 93</vt:lpstr>
      <vt:lpstr>Berlin Sans FB</vt:lpstr>
      <vt:lpstr>Calibri</vt:lpstr>
      <vt:lpstr>Constantia</vt:lpstr>
      <vt:lpstr>Courier New</vt:lpstr>
      <vt:lpstr>Eras Demi ITC</vt:lpstr>
      <vt:lpstr>Eurostile</vt:lpstr>
      <vt:lpstr>Helvetica</vt:lpstr>
      <vt:lpstr>Rage Italic</vt:lpstr>
      <vt:lpstr>Segoe Print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Claudia</dc:creator>
  <cp:keywords/>
  <dc:description/>
  <cp:lastModifiedBy>Fernando Alirio Contreras Sánchez</cp:lastModifiedBy>
  <cp:revision>170</cp:revision>
  <dcterms:created xsi:type="dcterms:W3CDTF">2015-06-10T15:44:28Z</dcterms:created>
  <dcterms:modified xsi:type="dcterms:W3CDTF">2015-10-05T15:14:38Z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0x010100852653E6D549FE4CA03003EA53978A9A</vt:lpwstr>
  </property>
</Properties>
</file>