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7" r:id="rId2"/>
    <p:sldId id="488" r:id="rId3"/>
    <p:sldId id="431" r:id="rId4"/>
    <p:sldId id="516" r:id="rId5"/>
    <p:sldId id="504" r:id="rId6"/>
    <p:sldId id="480" r:id="rId7"/>
    <p:sldId id="367" r:id="rId8"/>
    <p:sldId id="522" r:id="rId9"/>
    <p:sldId id="502" r:id="rId10"/>
    <p:sldId id="260" r:id="rId11"/>
    <p:sldId id="490" r:id="rId12"/>
    <p:sldId id="529" r:id="rId13"/>
    <p:sldId id="272" r:id="rId14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Usuario de Microsoft Office" initials="Office [7]" lastIdx="1" clrIdx="6"/>
  <p:cmAuthor id="1" name="Usuario de Microsoft Office" initials="Office" lastIdx="0" clrIdx="0"/>
  <p:cmAuthor id="8" name="Usuario de Microsoft Office" initials="Office [8]" lastIdx="1" clrIdx="7"/>
  <p:cmAuthor id="2" name="Usuario de Microsoft Office" initials="Office [2]" lastIdx="1" clrIdx="1"/>
  <p:cmAuthor id="9" name="Usuario de Microsoft Office" initials="Office [9]" lastIdx="1" clrIdx="8"/>
  <p:cmAuthor id="3" name="Usuario de Microsoft Office" initials="Office [3]" lastIdx="1" clrIdx="2"/>
  <p:cmAuthor id="4" name="Usuario de Microsoft Office" initials="Office [4]" lastIdx="1" clrIdx="3"/>
  <p:cmAuthor id="5" name="Usuario de Microsoft Office" initials="Office [5]" lastIdx="1" clrIdx="4"/>
  <p:cmAuthor id="6" name="Usuario de Microsoft Office" initials="Office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D0D8E8"/>
    <a:srgbClr val="336600"/>
    <a:srgbClr val="FF0066"/>
    <a:srgbClr val="ABC674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0" autoAdjust="0"/>
    <p:restoredTop sz="69217" autoAdjust="0"/>
  </p:normalViewPr>
  <p:slideViewPr>
    <p:cSldViewPr>
      <p:cViewPr varScale="1">
        <p:scale>
          <a:sx n="72" d="100"/>
          <a:sy n="72" d="100"/>
        </p:scale>
        <p:origin x="7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CFACD6E-0118-49E1-8A29-880228DE68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6E4269-C115-404D-92F7-1B92A757DD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03E9BCE3-B7DE-4AB2-9D3C-C7960E58DF9A}" type="datetimeFigureOut">
              <a:rPr lang="es-ES_tradnl"/>
              <a:pPr>
                <a:defRPr/>
              </a:pPr>
              <a:t>14/07/2020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1ED88E-47E5-475B-BFB0-F40DF2AE78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4BD823-B555-467A-B0D3-72B6B97D17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E27D1B-A073-4582-8733-C3DF3E7DFBFA}" type="slidenum">
              <a:rPr lang="es-ES_tradnl" altLang="es-CO"/>
              <a:pPr>
                <a:defRPr/>
              </a:pPr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2326989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4775EEC-7872-400B-909D-EB81D046CE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09A7EC-A616-4899-966B-CB4D08F3E2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060EF962-769C-4F2A-B441-37F75B3447A6}" type="datetimeFigureOut">
              <a:rPr lang="es-ES_tradnl"/>
              <a:pPr>
                <a:defRPr/>
              </a:pPr>
              <a:t>14/07/2020</a:t>
            </a:fld>
            <a:endParaRPr lang="es-ES_tradnl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60E3F605-019B-48D1-B3CB-7E5D7A38C0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60A2AAC2-CB06-40F7-9FCA-90A68C736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0449EF-46A5-4E71-B706-EDEAA76A34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C1BD74-0F5C-4CEA-B1BB-A67FB7ACA1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7EAA98-3B16-4084-95FD-9BF6B6E01345}" type="slidenum">
              <a:rPr lang="es-ES_tradnl" altLang="es-CO"/>
              <a:pPr>
                <a:defRPr/>
              </a:pPr>
              <a:t>‹Nº›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486139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EAA98-3B16-4084-95FD-9BF6B6E01345}" type="slidenum">
              <a:rPr lang="es-ES_tradnl" altLang="es-CO" smtClean="0"/>
              <a:pPr>
                <a:defRPr/>
              </a:pPr>
              <a:t>1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296242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7EAA98-3B16-4084-95FD-9BF6B6E01345}" type="slidenum">
              <a:rPr lang="es-ES_tradnl" altLang="es-CO" smtClean="0"/>
              <a:pPr>
                <a:defRPr/>
              </a:pPr>
              <a:t>2</a:t>
            </a:fld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1781088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CEB3D0A-01A1-495C-8228-0EE8F102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4D01C-DF0F-4AC2-8D8A-973F911DDA48}" type="datetimeFigureOut">
              <a:rPr lang="es-CO" altLang="es-ES"/>
              <a:pPr>
                <a:defRPr/>
              </a:pPr>
              <a:t>14/07/2020</a:t>
            </a:fld>
            <a:endParaRPr lang="es-CO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6239645-2441-4BA7-980D-5CD676096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B608FFC-AB71-4BCA-9261-0FEA1206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3129D-B3FA-4E8D-BA10-225E5FBF048B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8635FB5-2827-408B-A67E-9BBCA743F49F}"/>
              </a:ext>
            </a:extLst>
          </p:cNvPr>
          <p:cNvSpPr/>
          <p:nvPr userDrawn="1"/>
        </p:nvSpPr>
        <p:spPr>
          <a:xfrm>
            <a:off x="-12700" y="5876925"/>
            <a:ext cx="12217400" cy="98107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B36B5E05-E69E-48C0-AE80-C96592AB86BC}"/>
              </a:ext>
            </a:extLst>
          </p:cNvPr>
          <p:cNvSpPr/>
          <p:nvPr userDrawn="1"/>
        </p:nvSpPr>
        <p:spPr>
          <a:xfrm>
            <a:off x="0" y="0"/>
            <a:ext cx="12192000" cy="459323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b="1" dirty="0"/>
              <a:t>CALENDARIO OBLIGACIONES TIC MÓVIL </a:t>
            </a:r>
            <a:endParaRPr lang="es-CO" b="1" dirty="0"/>
          </a:p>
        </p:txBody>
      </p:sp>
      <p:pic>
        <p:nvPicPr>
          <p:cNvPr id="9" name="Imagen 6">
            <a:extLst>
              <a:ext uri="{FF2B5EF4-FFF2-40B4-BE49-F238E27FC236}">
                <a16:creationId xmlns:a16="http://schemas.microsoft.com/office/drawing/2014/main" id="{0A064B79-2633-4EA7-8AC6-8FC252FB9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138863"/>
            <a:ext cx="37925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27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D5FCEBF-023A-44D6-956D-F71B042AB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EA1F-07D2-408B-8F85-985EFFAED684}" type="datetimeFigureOut">
              <a:rPr lang="es-CO" altLang="es-ES"/>
              <a:pPr>
                <a:defRPr/>
              </a:pPr>
              <a:t>14/07/2020</a:t>
            </a:fld>
            <a:endParaRPr lang="es-CO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AA044A5-FCD0-46C7-9977-2DA4925D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51CFE51-8F38-40A5-995C-0E56D326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0B1D0-AD74-4BA9-8D25-138A868FE573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165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C68F545-3F69-4795-8CF5-404142A7C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2B29C-9302-4B0B-8714-455DBE624B0C}" type="datetimeFigureOut">
              <a:rPr lang="es-CO" altLang="es-ES"/>
              <a:pPr>
                <a:defRPr/>
              </a:pPr>
              <a:t>14/07/2020</a:t>
            </a:fld>
            <a:endParaRPr lang="es-CO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41B1FDC-EA24-4BA3-9488-F3365998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495FCD0-78BE-4095-A8D2-8558813F5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1D66C-FB09-487A-86FB-B9278EC6363D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402784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8F67A23-3A83-4126-9A3D-4C1CB1C4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8181E-87A7-41A5-B887-C60A3663C1AA}" type="datetimeFigureOut">
              <a:rPr lang="es-CO" altLang="es-ES"/>
              <a:pPr>
                <a:defRPr/>
              </a:pPr>
              <a:t>14/07/2020</a:t>
            </a:fld>
            <a:endParaRPr lang="es-CO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2790A3D-1EF5-4046-9485-655F10E32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F94B76B-FC8A-4319-8E99-DBD3B7FF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1C5FE-8886-4D6F-819D-47B69BA75488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316777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230EE1F-0165-44E8-89B5-FBCD25C1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DC260-FC92-48B2-B458-295C480E30BA}" type="datetimeFigureOut">
              <a:rPr lang="es-CO" altLang="es-ES"/>
              <a:pPr>
                <a:defRPr/>
              </a:pPr>
              <a:t>14/07/2020</a:t>
            </a:fld>
            <a:endParaRPr lang="es-CO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7FF1543-ECA0-461C-AD81-64B05CA5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2F53992-7483-4E30-97DA-3E7DC9342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3DCC-F5F5-404A-8C74-E839333419A3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127077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215E9376-01CA-4F46-86E7-AD424F19B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E8FC9-C4B4-4BB0-8CB5-8ABF98B506FB}" type="datetimeFigureOut">
              <a:rPr lang="es-CO" altLang="es-ES"/>
              <a:pPr>
                <a:defRPr/>
              </a:pPr>
              <a:t>14/07/2020</a:t>
            </a:fld>
            <a:endParaRPr lang="es-CO" alt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318A738C-CA25-48AE-AD99-ABC7EE669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33A39736-661A-4A28-9272-E283F1E1A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DAD3-EC02-44DD-980E-41166B0B1A79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80241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67B4338C-207B-4ECE-A12F-4EDA829E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6690-A6C1-4453-90DD-DAEE0300CCDA}" type="datetimeFigureOut">
              <a:rPr lang="es-CO" altLang="es-ES"/>
              <a:pPr>
                <a:defRPr/>
              </a:pPr>
              <a:t>14/07/2020</a:t>
            </a:fld>
            <a:endParaRPr lang="es-CO" alt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77F13C00-8210-4666-8151-0EC3A9C0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CDC45D77-70E7-4844-AA3C-5D94E95C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E6E06-5903-456A-8C4F-2DED04CD41D8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154820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51422E3D-F414-4586-9D8D-9D2D4046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DA1EC-0490-4255-990B-41B51C7C7BA5}" type="datetimeFigureOut">
              <a:rPr lang="es-CO" altLang="es-ES"/>
              <a:pPr>
                <a:defRPr/>
              </a:pPr>
              <a:t>14/07/2020</a:t>
            </a:fld>
            <a:endParaRPr lang="es-CO" alt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5622C4CA-FA5B-4B24-83E4-FEC340E9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F76518D7-62BA-4DF4-9034-EB926EF7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FCE10-01B7-47B3-9BC8-87E545170D09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349104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B9E27BF4-472D-428C-86F0-1C1448241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1A751-A5C7-4B06-8A4C-319017B76E52}" type="datetimeFigureOut">
              <a:rPr lang="es-CO" altLang="es-ES"/>
              <a:pPr>
                <a:defRPr/>
              </a:pPr>
              <a:t>14/07/2020</a:t>
            </a:fld>
            <a:endParaRPr lang="es-CO" alt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267303B3-44F9-40AE-B64C-CB9900EEA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432CFFB0-B556-4482-B757-023B79E0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2F54-ACFF-4770-A122-EF2A921013AC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313807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B5D99FB1-18C1-444F-A394-36179ACC8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2ED7E-089A-48CD-B21F-B4EBFE75C4C9}" type="datetimeFigureOut">
              <a:rPr lang="es-CO" altLang="es-ES"/>
              <a:pPr>
                <a:defRPr/>
              </a:pPr>
              <a:t>14/07/2020</a:t>
            </a:fld>
            <a:endParaRPr lang="es-CO" alt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B671003E-BBD0-418E-8784-EC58797E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212C38FE-4E30-4E9E-9C74-43E37BFA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EF19-45C8-4616-8D0D-AD2A6ED5FC73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81678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BE03D7E6-AD78-4073-9A11-0221AFBA8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534FE-CF25-420D-860A-4BFB23729B7C}" type="datetimeFigureOut">
              <a:rPr lang="es-CO" altLang="es-ES"/>
              <a:pPr>
                <a:defRPr/>
              </a:pPr>
              <a:t>14/07/2020</a:t>
            </a:fld>
            <a:endParaRPr lang="es-CO" alt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C90D69F4-5BFA-4AEC-A81E-72E5FD7C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5CC781DE-D1D0-41A9-BA36-074FAC533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E8CA3-D3DD-4781-9F03-2371E872F168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  <p:extLst>
      <p:ext uri="{BB962C8B-B14F-4D97-AF65-F5344CB8AC3E}">
        <p14:creationId xmlns:p14="http://schemas.microsoft.com/office/powerpoint/2010/main" val="158278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0F656623-2C3A-4448-9543-0093B3CE11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s-CO" altLang="es-ES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F916478C-E074-4F4F-9D18-A303B8F173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s-CO" altLang="es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1585023-01C5-4695-99DB-D4677DFB0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DFDA678-F436-414B-B622-A3750D541699}" type="datetimeFigureOut">
              <a:rPr lang="es-CO" altLang="es-ES"/>
              <a:pPr>
                <a:defRPr/>
              </a:pPr>
              <a:t>14/07/2020</a:t>
            </a:fld>
            <a:endParaRPr lang="es-CO" alt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EF17020-F947-4502-8C55-964F67CCE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FE8FC87-94D3-49EA-AFBA-066A9A1EB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37350A-C5F3-4F5B-AA0E-4C402A18F9AE}" type="slidenum">
              <a:rPr lang="es-CO" altLang="es-ES"/>
              <a:pPr>
                <a:defRPr/>
              </a:pPr>
              <a:t>‹Nº›</a:t>
            </a:fld>
            <a:endParaRPr lang="es-CO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slide" Target="slide2.xml"/><Relationship Id="rId10" Type="http://schemas.openxmlformats.org/officeDocument/2006/relationships/image" Target="../media/image4.png"/><Relationship Id="rId4" Type="http://schemas.openxmlformats.org/officeDocument/2006/relationships/hyperlink" Target="http://www.mintic.gov.co/portal/604/w3-propertyvalue-6192.html" TargetMode="Externa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18244EB-9FAB-48A1-9FE4-63A82A6911B1}"/>
              </a:ext>
            </a:extLst>
          </p:cNvPr>
          <p:cNvSpPr/>
          <p:nvPr/>
        </p:nvSpPr>
        <p:spPr>
          <a:xfrm>
            <a:off x="-12700" y="4795838"/>
            <a:ext cx="12217400" cy="2062162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B596692F-86AB-43CB-9A76-4C592AB55C22}"/>
              </a:ext>
            </a:extLst>
          </p:cNvPr>
          <p:cNvSpPr/>
          <p:nvPr/>
        </p:nvSpPr>
        <p:spPr>
          <a:xfrm>
            <a:off x="0" y="1588"/>
            <a:ext cx="12192000" cy="478472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pic>
        <p:nvPicPr>
          <p:cNvPr id="4101" name="Imagen 9">
            <a:extLst>
              <a:ext uri="{FF2B5EF4-FFF2-40B4-BE49-F238E27FC236}">
                <a16:creationId xmlns:a16="http://schemas.microsoft.com/office/drawing/2014/main" id="{5DC56741-4ED4-4437-84CF-F7A1A663D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agen 2">
            <a:extLst>
              <a:ext uri="{FF2B5EF4-FFF2-40B4-BE49-F238E27FC236}">
                <a16:creationId xmlns:a16="http://schemas.microsoft.com/office/drawing/2014/main" id="{5A776D2B-A6A4-43F5-8CFD-D9A595400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386388"/>
            <a:ext cx="67818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ángulo 4"/>
          <p:cNvSpPr/>
          <p:nvPr/>
        </p:nvSpPr>
        <p:spPr>
          <a:xfrm>
            <a:off x="1835975" y="1628800"/>
            <a:ext cx="82435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CO" sz="3600" dirty="0">
                <a:solidFill>
                  <a:schemeClr val="bg1"/>
                </a:solidFill>
              </a:rPr>
              <a:t>CALENDARIO DE OBLIGACIONES TIC MÓVIL</a:t>
            </a:r>
          </a:p>
          <a:p>
            <a:pPr algn="r">
              <a:defRPr/>
            </a:pPr>
            <a:r>
              <a:rPr lang="es-CO" sz="3600" dirty="0">
                <a:solidFill>
                  <a:schemeClr val="bg1"/>
                </a:solidFill>
              </a:rPr>
              <a:t>2020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D383BB0-1E83-4101-B1E8-D50AAEADE9F2}"/>
              </a:ext>
            </a:extLst>
          </p:cNvPr>
          <p:cNvSpPr/>
          <p:nvPr/>
        </p:nvSpPr>
        <p:spPr>
          <a:xfrm>
            <a:off x="2723979" y="5301208"/>
            <a:ext cx="6788048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21" name="Rectángulo: esquinas redondeadas 2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551737D-FD69-4FBF-B3EB-77501E41BB7A}"/>
              </a:ext>
            </a:extLst>
          </p:cNvPr>
          <p:cNvSpPr/>
          <p:nvPr/>
        </p:nvSpPr>
        <p:spPr>
          <a:xfrm>
            <a:off x="3148547" y="5378892"/>
            <a:ext cx="1742662" cy="322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Jurídica</a:t>
            </a:r>
          </a:p>
        </p:txBody>
      </p:sp>
      <p:sp>
        <p:nvSpPr>
          <p:cNvPr id="27" name="Rectángulo: esquinas redondeadas 2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6833C76-1033-427F-9667-F65B2C6C88B8}"/>
              </a:ext>
            </a:extLst>
          </p:cNvPr>
          <p:cNvSpPr/>
          <p:nvPr/>
        </p:nvSpPr>
        <p:spPr>
          <a:xfrm>
            <a:off x="5265254" y="5378892"/>
            <a:ext cx="1742662" cy="322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Financiera</a:t>
            </a:r>
          </a:p>
        </p:txBody>
      </p:sp>
      <p:sp>
        <p:nvSpPr>
          <p:cNvPr id="28" name="Rectángulo: esquinas redondeadas 2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3B5698A-7B7E-4B8D-AB09-3B232942DFE6}"/>
              </a:ext>
            </a:extLst>
          </p:cNvPr>
          <p:cNvSpPr/>
          <p:nvPr/>
        </p:nvSpPr>
        <p:spPr>
          <a:xfrm>
            <a:off x="7371377" y="5378892"/>
            <a:ext cx="1742662" cy="32283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Técnica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1DA3069-A76A-438A-ADF6-E45E79E040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06" t="19551" r="8657" b="18500"/>
          <a:stretch/>
        </p:blipFill>
        <p:spPr>
          <a:xfrm>
            <a:off x="1170165" y="620688"/>
            <a:ext cx="9534347" cy="4536504"/>
          </a:xfrm>
          <a:prstGeom prst="rect">
            <a:avLst/>
          </a:prstGeom>
        </p:spPr>
      </p:pic>
      <p:sp>
        <p:nvSpPr>
          <p:cNvPr id="7" name="Rectángulo: esquinas redondeadas 1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9599958-CF3C-4C29-A29B-D51C4ACB4322}"/>
              </a:ext>
            </a:extLst>
          </p:cNvPr>
          <p:cNvSpPr/>
          <p:nvPr/>
        </p:nvSpPr>
        <p:spPr>
          <a:xfrm>
            <a:off x="10848528" y="5255055"/>
            <a:ext cx="1271464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3333CC"/>
                </a:solidFill>
                <a:latin typeface="Arial Black" panose="020B0A04020102020204" pitchFamily="34" charset="0"/>
                <a:hlinkClick r:id="rId6" action="ppaction://hlinksldjump"/>
              </a:rPr>
              <a:t>INICIO</a:t>
            </a:r>
            <a:endParaRPr lang="es-CO" sz="2000" dirty="0">
              <a:solidFill>
                <a:srgbClr val="33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50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42386967-B371-4B2C-9CA0-2838AC12C9A6}"/>
              </a:ext>
            </a:extLst>
          </p:cNvPr>
          <p:cNvSpPr/>
          <p:nvPr/>
        </p:nvSpPr>
        <p:spPr>
          <a:xfrm>
            <a:off x="2723979" y="5301208"/>
            <a:ext cx="6788048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26" name="Rectángulo: esquinas redondeadas 2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5E4CBC6-727C-4F3F-A98C-BEF49E01072E}"/>
              </a:ext>
            </a:extLst>
          </p:cNvPr>
          <p:cNvSpPr/>
          <p:nvPr/>
        </p:nvSpPr>
        <p:spPr>
          <a:xfrm>
            <a:off x="3148547" y="5378892"/>
            <a:ext cx="1742662" cy="322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Jurídica</a:t>
            </a:r>
          </a:p>
        </p:txBody>
      </p:sp>
      <p:sp>
        <p:nvSpPr>
          <p:cNvPr id="19" name="Rectángulo: esquinas redondeadas 1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73AF7F8-87CB-4594-A91A-55347C66CC42}"/>
              </a:ext>
            </a:extLst>
          </p:cNvPr>
          <p:cNvSpPr/>
          <p:nvPr/>
        </p:nvSpPr>
        <p:spPr>
          <a:xfrm>
            <a:off x="5265254" y="5378892"/>
            <a:ext cx="1742662" cy="322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Financiera</a:t>
            </a:r>
          </a:p>
        </p:txBody>
      </p:sp>
      <p:sp>
        <p:nvSpPr>
          <p:cNvPr id="20" name="Rectángulo: esquinas redondeadas 1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0BAFFF8-30BB-4132-A71A-2591FE8B3EB8}"/>
              </a:ext>
            </a:extLst>
          </p:cNvPr>
          <p:cNvSpPr/>
          <p:nvPr/>
        </p:nvSpPr>
        <p:spPr>
          <a:xfrm>
            <a:off x="7371377" y="5378892"/>
            <a:ext cx="1742662" cy="32283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Técnica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368F241-B6A2-404C-8974-ED13BB4F4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058909"/>
              </p:ext>
            </p:extLst>
          </p:nvPr>
        </p:nvGraphicFramePr>
        <p:xfrm>
          <a:off x="407368" y="836712"/>
          <a:ext cx="10972802" cy="2516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0147">
                  <a:extLst>
                    <a:ext uri="{9D8B030D-6E8A-4147-A177-3AD203B41FA5}">
                      <a16:colId xmlns:a16="http://schemas.microsoft.com/office/drawing/2014/main" val="1135848248"/>
                    </a:ext>
                  </a:extLst>
                </a:gridCol>
                <a:gridCol w="1134319">
                  <a:extLst>
                    <a:ext uri="{9D8B030D-6E8A-4147-A177-3AD203B41FA5}">
                      <a16:colId xmlns:a16="http://schemas.microsoft.com/office/drawing/2014/main" val="640200129"/>
                    </a:ext>
                  </a:extLst>
                </a:gridCol>
                <a:gridCol w="1724628">
                  <a:extLst>
                    <a:ext uri="{9D8B030D-6E8A-4147-A177-3AD203B41FA5}">
                      <a16:colId xmlns:a16="http://schemas.microsoft.com/office/drawing/2014/main" val="1455176199"/>
                    </a:ext>
                  </a:extLst>
                </a:gridCol>
                <a:gridCol w="590309">
                  <a:extLst>
                    <a:ext uri="{9D8B030D-6E8A-4147-A177-3AD203B41FA5}">
                      <a16:colId xmlns:a16="http://schemas.microsoft.com/office/drawing/2014/main" val="365769785"/>
                    </a:ext>
                  </a:extLst>
                </a:gridCol>
                <a:gridCol w="590309">
                  <a:extLst>
                    <a:ext uri="{9D8B030D-6E8A-4147-A177-3AD203B41FA5}">
                      <a16:colId xmlns:a16="http://schemas.microsoft.com/office/drawing/2014/main" val="466993930"/>
                    </a:ext>
                  </a:extLst>
                </a:gridCol>
                <a:gridCol w="590309">
                  <a:extLst>
                    <a:ext uri="{9D8B030D-6E8A-4147-A177-3AD203B41FA5}">
                      <a16:colId xmlns:a16="http://schemas.microsoft.com/office/drawing/2014/main" val="2834566045"/>
                    </a:ext>
                  </a:extLst>
                </a:gridCol>
                <a:gridCol w="590309">
                  <a:extLst>
                    <a:ext uri="{9D8B030D-6E8A-4147-A177-3AD203B41FA5}">
                      <a16:colId xmlns:a16="http://schemas.microsoft.com/office/drawing/2014/main" val="1693131777"/>
                    </a:ext>
                  </a:extLst>
                </a:gridCol>
                <a:gridCol w="590309">
                  <a:extLst>
                    <a:ext uri="{9D8B030D-6E8A-4147-A177-3AD203B41FA5}">
                      <a16:colId xmlns:a16="http://schemas.microsoft.com/office/drawing/2014/main" val="1685351877"/>
                    </a:ext>
                  </a:extLst>
                </a:gridCol>
                <a:gridCol w="590309">
                  <a:extLst>
                    <a:ext uri="{9D8B030D-6E8A-4147-A177-3AD203B41FA5}">
                      <a16:colId xmlns:a16="http://schemas.microsoft.com/office/drawing/2014/main" val="3293733739"/>
                    </a:ext>
                  </a:extLst>
                </a:gridCol>
                <a:gridCol w="590309">
                  <a:extLst>
                    <a:ext uri="{9D8B030D-6E8A-4147-A177-3AD203B41FA5}">
                      <a16:colId xmlns:a16="http://schemas.microsoft.com/office/drawing/2014/main" val="1767563202"/>
                    </a:ext>
                  </a:extLst>
                </a:gridCol>
                <a:gridCol w="590309">
                  <a:extLst>
                    <a:ext uri="{9D8B030D-6E8A-4147-A177-3AD203B41FA5}">
                      <a16:colId xmlns:a16="http://schemas.microsoft.com/office/drawing/2014/main" val="3922594432"/>
                    </a:ext>
                  </a:extLst>
                </a:gridCol>
                <a:gridCol w="590309">
                  <a:extLst>
                    <a:ext uri="{9D8B030D-6E8A-4147-A177-3AD203B41FA5}">
                      <a16:colId xmlns:a16="http://schemas.microsoft.com/office/drawing/2014/main" val="620626807"/>
                    </a:ext>
                  </a:extLst>
                </a:gridCol>
                <a:gridCol w="590309">
                  <a:extLst>
                    <a:ext uri="{9D8B030D-6E8A-4147-A177-3AD203B41FA5}">
                      <a16:colId xmlns:a16="http://schemas.microsoft.com/office/drawing/2014/main" val="379379814"/>
                    </a:ext>
                  </a:extLst>
                </a:gridCol>
                <a:gridCol w="590309">
                  <a:extLst>
                    <a:ext uri="{9D8B030D-6E8A-4147-A177-3AD203B41FA5}">
                      <a16:colId xmlns:a16="http://schemas.microsoft.com/office/drawing/2014/main" val="38350084"/>
                    </a:ext>
                  </a:extLst>
                </a:gridCol>
                <a:gridCol w="590309">
                  <a:extLst>
                    <a:ext uri="{9D8B030D-6E8A-4147-A177-3AD203B41FA5}">
                      <a16:colId xmlns:a16="http://schemas.microsoft.com/office/drawing/2014/main" val="3147522938"/>
                    </a:ext>
                  </a:extLst>
                </a:gridCol>
              </a:tblGrid>
              <a:tr h="2873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PRSTM/OMV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Periodicidad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Ene.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bg1"/>
                          </a:solidFill>
                          <a:effectLst/>
                        </a:rPr>
                        <a:t>Feb.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bg1"/>
                          </a:solidFill>
                          <a:effectLst/>
                        </a:rPr>
                        <a:t>Mar.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Abr.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bg1"/>
                          </a:solidFill>
                          <a:effectLst/>
                        </a:rPr>
                        <a:t>May.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Jun.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Jul.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bg1"/>
                          </a:solidFill>
                          <a:effectLst/>
                        </a:rPr>
                        <a:t>Ago.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Sept.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Oct.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Nov.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Dic.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65040"/>
                  </a:ext>
                </a:extLst>
              </a:tr>
              <a:tr h="3359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>
                          <a:effectLst/>
                        </a:rPr>
                        <a:t>Formato 2.2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COM, CMO, TEL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Mensual, 15 días calendarios después de finalizado el mes.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Feb.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Mar.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Abr.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May.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Jun.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Jul.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Ago.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Sep.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Oct.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Nov.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Dic.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Ene.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157696"/>
                  </a:ext>
                </a:extLst>
              </a:tr>
              <a:tr h="3359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>
                          <a:effectLst/>
                        </a:rPr>
                        <a:t>Formato 2.4 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COM, CMO, TEL, AVA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Mensual, 15 días calendarios después de finalizado el mes.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Feb.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Mar.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Abr.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May.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Jun.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Jul.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Ago.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Sep.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Oct.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Nov.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Dic.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Ene.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extLst>
                  <a:ext uri="{0D108BD9-81ED-4DB2-BD59-A6C34878D82A}">
                    <a16:rowId xmlns:a16="http://schemas.microsoft.com/office/drawing/2014/main" val="1115071649"/>
                  </a:ext>
                </a:extLst>
              </a:tr>
              <a:tr h="3359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>
                          <a:effectLst/>
                        </a:rPr>
                        <a:t>Formato 2.7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AVA, COM, CMO, TEL, ETB, VRM, LFC, SUM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Mensual, 15 días calendarios después de finalizado el mes.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Feb.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Mar.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Abr.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May.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Jun.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Jul.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Ago.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Sep.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Oct.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Nov.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Dic.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Ene.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585248"/>
                  </a:ext>
                </a:extLst>
              </a:tr>
              <a:tr h="5039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>
                          <a:effectLst/>
                        </a:rPr>
                        <a:t>Presentación Planes de mejora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>
                          <a:effectLst/>
                        </a:rPr>
                        <a:t> (PRSTM con elementos de red propios)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Mensual, 15 días calendarios después de finalizado el mes.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Feb.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Mar.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Abr.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May.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Jun.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Jul.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Ago.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Sep.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Oct.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Nov.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Dic.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Ene.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/>
                </a:tc>
                <a:extLst>
                  <a:ext uri="{0D108BD9-81ED-4DB2-BD59-A6C34878D82A}">
                    <a16:rowId xmlns:a16="http://schemas.microsoft.com/office/drawing/2014/main" val="499768967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66F23BBD-B09B-4DCF-87EC-4B8AC193FCDE}"/>
              </a:ext>
            </a:extLst>
          </p:cNvPr>
          <p:cNvSpPr/>
          <p:nvPr/>
        </p:nvSpPr>
        <p:spPr>
          <a:xfrm>
            <a:off x="9616956" y="3504675"/>
            <a:ext cx="213758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/>
              <a:t>OBLIGACIONES TÉCNICAS</a:t>
            </a:r>
          </a:p>
          <a:p>
            <a:pPr algn="r"/>
            <a:r>
              <a:rPr lang="es-CO" b="1" dirty="0"/>
              <a:t>(MENSUALES)</a:t>
            </a:r>
          </a:p>
        </p:txBody>
      </p:sp>
      <p:sp>
        <p:nvSpPr>
          <p:cNvPr id="9" name="37 Rectángulo">
            <a:extLst>
              <a:ext uri="{FF2B5EF4-FFF2-40B4-BE49-F238E27FC236}">
                <a16:creationId xmlns:a16="http://schemas.microsoft.com/office/drawing/2014/main" id="{2C83544D-3975-4DB4-87CE-B0099C5D7B82}"/>
              </a:ext>
            </a:extLst>
          </p:cNvPr>
          <p:cNvSpPr/>
          <p:nvPr/>
        </p:nvSpPr>
        <p:spPr>
          <a:xfrm>
            <a:off x="445920" y="3786823"/>
            <a:ext cx="95385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100" b="1" dirty="0">
                <a:solidFill>
                  <a:schemeClr val="accent4">
                    <a:lumMod val="50000"/>
                  </a:schemeClr>
                </a:solidFill>
              </a:rPr>
              <a:t>NOTA:</a:t>
            </a:r>
          </a:p>
          <a:p>
            <a:pPr algn="just"/>
            <a:r>
              <a:rPr lang="es-ES" sz="1100" b="1" dirty="0">
                <a:solidFill>
                  <a:schemeClr val="accent4">
                    <a:lumMod val="50000"/>
                  </a:schemeClr>
                </a:solidFill>
              </a:rPr>
              <a:t> Resolución CRC 5956 de 2020</a:t>
            </a:r>
            <a:r>
              <a:rPr lang="es-ES" sz="1100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es-ES" sz="1100" dirty="0">
                <a:solidFill>
                  <a:schemeClr val="accent4">
                    <a:lumMod val="50000"/>
                  </a:schemeClr>
                </a:solidFill>
              </a:rPr>
              <a:t>Artículo 13, suspendidos reportes formatos 2.2, 2.4 y 2.7,  plazo de reporte hasta el 30 de junio de 2020.</a:t>
            </a:r>
          </a:p>
        </p:txBody>
      </p:sp>
      <p:sp>
        <p:nvSpPr>
          <p:cNvPr id="10" name="Rectángulo: esquinas redondeadas 1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D62B648D-29EF-41B6-9C02-BF07B2A935C4}"/>
              </a:ext>
            </a:extLst>
          </p:cNvPr>
          <p:cNvSpPr/>
          <p:nvPr/>
        </p:nvSpPr>
        <p:spPr>
          <a:xfrm>
            <a:off x="10848528" y="5255055"/>
            <a:ext cx="1271464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3333CC"/>
                </a:solidFill>
                <a:latin typeface="Arial Black" panose="020B0A04020102020204" pitchFamily="34" charset="0"/>
                <a:hlinkClick r:id="rId5" action="ppaction://hlinksldjump"/>
              </a:rPr>
              <a:t>INICIO</a:t>
            </a:r>
            <a:endParaRPr lang="es-CO" sz="2000" dirty="0">
              <a:solidFill>
                <a:srgbClr val="33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8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42386967-B371-4B2C-9CA0-2838AC12C9A6}"/>
              </a:ext>
            </a:extLst>
          </p:cNvPr>
          <p:cNvSpPr/>
          <p:nvPr/>
        </p:nvSpPr>
        <p:spPr>
          <a:xfrm>
            <a:off x="2723979" y="5301208"/>
            <a:ext cx="6788048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26" name="Rectángulo: esquinas redondeadas 2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5E4CBC6-727C-4F3F-A98C-BEF49E01072E}"/>
              </a:ext>
            </a:extLst>
          </p:cNvPr>
          <p:cNvSpPr/>
          <p:nvPr/>
        </p:nvSpPr>
        <p:spPr>
          <a:xfrm>
            <a:off x="3148547" y="5378892"/>
            <a:ext cx="1742662" cy="322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Jurídica</a:t>
            </a:r>
          </a:p>
        </p:txBody>
      </p:sp>
      <p:sp>
        <p:nvSpPr>
          <p:cNvPr id="19" name="Rectángulo: esquinas redondeadas 1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73AF7F8-87CB-4594-A91A-55347C66CC42}"/>
              </a:ext>
            </a:extLst>
          </p:cNvPr>
          <p:cNvSpPr/>
          <p:nvPr/>
        </p:nvSpPr>
        <p:spPr>
          <a:xfrm>
            <a:off x="5265254" y="5378892"/>
            <a:ext cx="1742662" cy="322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Financiera</a:t>
            </a:r>
          </a:p>
        </p:txBody>
      </p:sp>
      <p:sp>
        <p:nvSpPr>
          <p:cNvPr id="20" name="Rectángulo: esquinas redondeadas 1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0BAFFF8-30BB-4132-A71A-2591FE8B3EB8}"/>
              </a:ext>
            </a:extLst>
          </p:cNvPr>
          <p:cNvSpPr/>
          <p:nvPr/>
        </p:nvSpPr>
        <p:spPr>
          <a:xfrm>
            <a:off x="7371377" y="5378892"/>
            <a:ext cx="1742662" cy="32283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Técnica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6294EE6-42DD-477C-9FB3-12FCD7E83A04}"/>
              </a:ext>
            </a:extLst>
          </p:cNvPr>
          <p:cNvSpPr/>
          <p:nvPr/>
        </p:nvSpPr>
        <p:spPr>
          <a:xfrm>
            <a:off x="9791067" y="1412776"/>
            <a:ext cx="21375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/>
              <a:t>OBLIGACIONES TÉCNICAS</a:t>
            </a:r>
          </a:p>
          <a:p>
            <a:pPr algn="r"/>
            <a:r>
              <a:rPr lang="es-CO" sz="2400" b="1" dirty="0"/>
              <a:t>TRIMESTRALES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02CBD95-444F-45C4-992D-B875C8FE3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106486"/>
              </p:ext>
            </p:extLst>
          </p:nvPr>
        </p:nvGraphicFramePr>
        <p:xfrm>
          <a:off x="551384" y="1052736"/>
          <a:ext cx="8784978" cy="3960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9144">
                  <a:extLst>
                    <a:ext uri="{9D8B030D-6E8A-4147-A177-3AD203B41FA5}">
                      <a16:colId xmlns:a16="http://schemas.microsoft.com/office/drawing/2014/main" val="850064867"/>
                    </a:ext>
                  </a:extLst>
                </a:gridCol>
                <a:gridCol w="1409047">
                  <a:extLst>
                    <a:ext uri="{9D8B030D-6E8A-4147-A177-3AD203B41FA5}">
                      <a16:colId xmlns:a16="http://schemas.microsoft.com/office/drawing/2014/main" val="2246018092"/>
                    </a:ext>
                  </a:extLst>
                </a:gridCol>
                <a:gridCol w="2343619">
                  <a:extLst>
                    <a:ext uri="{9D8B030D-6E8A-4147-A177-3AD203B41FA5}">
                      <a16:colId xmlns:a16="http://schemas.microsoft.com/office/drawing/2014/main" val="1925654667"/>
                    </a:ext>
                  </a:extLst>
                </a:gridCol>
                <a:gridCol w="790792">
                  <a:extLst>
                    <a:ext uri="{9D8B030D-6E8A-4147-A177-3AD203B41FA5}">
                      <a16:colId xmlns:a16="http://schemas.microsoft.com/office/drawing/2014/main" val="3017587019"/>
                    </a:ext>
                  </a:extLst>
                </a:gridCol>
                <a:gridCol w="790792">
                  <a:extLst>
                    <a:ext uri="{9D8B030D-6E8A-4147-A177-3AD203B41FA5}">
                      <a16:colId xmlns:a16="http://schemas.microsoft.com/office/drawing/2014/main" val="1734092404"/>
                    </a:ext>
                  </a:extLst>
                </a:gridCol>
                <a:gridCol w="790792">
                  <a:extLst>
                    <a:ext uri="{9D8B030D-6E8A-4147-A177-3AD203B41FA5}">
                      <a16:colId xmlns:a16="http://schemas.microsoft.com/office/drawing/2014/main" val="3829432815"/>
                    </a:ext>
                  </a:extLst>
                </a:gridCol>
                <a:gridCol w="790792">
                  <a:extLst>
                    <a:ext uri="{9D8B030D-6E8A-4147-A177-3AD203B41FA5}">
                      <a16:colId xmlns:a16="http://schemas.microsoft.com/office/drawing/2014/main" val="471755499"/>
                    </a:ext>
                  </a:extLst>
                </a:gridCol>
              </a:tblGrid>
              <a:tr h="3304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PRSTM/OMV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Periodicidad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1Q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2Q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3Q</a:t>
                      </a:r>
                      <a:endParaRPr lang="es-CO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4Q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366605"/>
                  </a:ext>
                </a:extLst>
              </a:tr>
              <a:tr h="4537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>
                          <a:effectLst/>
                        </a:rPr>
                        <a:t>Formato 2.8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COM, CMO, TEL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Trimestral, 15 días calendarios después de finalizado el Trimestre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abr.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jul.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oct.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ene.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16254"/>
                  </a:ext>
                </a:extLst>
              </a:tr>
              <a:tr h="45375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>
                          <a:effectLst/>
                        </a:rPr>
                        <a:t>Formatos 3.2 A  y 3.2 B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AVA, COM, CMO, TEL, ETB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Trimestral, 15 días calendarios después de finalizado el Trimestre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abr.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jul.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oct.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ene.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9951665"/>
                  </a:ext>
                </a:extLst>
              </a:tr>
              <a:tr h="45375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>
                          <a:effectLst/>
                        </a:rPr>
                        <a:t>Formato 3.7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AVA, CMO, TEL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Trimestral, 15 días calendarios después de finalizado el Trimestre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abr.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jul.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oct.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ene.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20520"/>
                  </a:ext>
                </a:extLst>
              </a:tr>
              <a:tr h="68063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dirty="0">
                          <a:effectLst/>
                        </a:rPr>
                        <a:t>Formatos (Res. 3484) 1, 2 y 3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Todos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Trimestral, último día calendario del mes siguiente al vencimiento del trimestre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30 - abr.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31 - jul.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31 - oct.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31 - ene.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0967062"/>
                  </a:ext>
                </a:extLst>
              </a:tr>
              <a:tr h="68063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dirty="0">
                          <a:effectLst/>
                        </a:rPr>
                        <a:t>Formatos (Res. 3484) 5, 6, 7 y 8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AVA, COM, CMO, TEL, ETB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Trimestral, último día calendario del mes siguiente al vencimiento del trimestre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30 - abr.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31 - jul.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31 - oct.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31 - ene.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594412"/>
                  </a:ext>
                </a:extLst>
              </a:tr>
              <a:tr h="68063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>
                          <a:effectLst/>
                        </a:rPr>
                        <a:t>Formatos (Res. 3484) 4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AVA, COM, CMO, TEL, ETB, SUM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Semestral, último día calendario del mes siguiente al vencimiento del semestre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31 - jul.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31 - ene.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072036"/>
                  </a:ext>
                </a:extLst>
              </a:tr>
              <a:tr h="22687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>
                          <a:effectLst/>
                        </a:rPr>
                        <a:t>Formato 5.1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Todos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Anual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31 de enero de cada año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605846"/>
                  </a:ext>
                </a:extLst>
              </a:tr>
            </a:tbl>
          </a:graphicData>
        </a:graphic>
      </p:graphicFrame>
      <p:sp>
        <p:nvSpPr>
          <p:cNvPr id="8" name="37 Rectángulo">
            <a:extLst>
              <a:ext uri="{FF2B5EF4-FFF2-40B4-BE49-F238E27FC236}">
                <a16:creationId xmlns:a16="http://schemas.microsoft.com/office/drawing/2014/main" id="{CF9E752A-7F3D-479D-BE91-7901149E9020}"/>
              </a:ext>
            </a:extLst>
          </p:cNvPr>
          <p:cNvSpPr/>
          <p:nvPr/>
        </p:nvSpPr>
        <p:spPr>
          <a:xfrm>
            <a:off x="9450485" y="2780928"/>
            <a:ext cx="247816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100" b="1" dirty="0">
                <a:solidFill>
                  <a:schemeClr val="accent4">
                    <a:lumMod val="50000"/>
                  </a:schemeClr>
                </a:solidFill>
              </a:rPr>
              <a:t>NOTA:</a:t>
            </a:r>
          </a:p>
          <a:p>
            <a:pPr algn="just"/>
            <a:r>
              <a:rPr lang="es-CO" sz="1100" b="1" dirty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es-ES" sz="1100" b="1" dirty="0">
                <a:solidFill>
                  <a:schemeClr val="accent4">
                    <a:lumMod val="50000"/>
                  </a:schemeClr>
                </a:solidFill>
              </a:rPr>
              <a:t>Resolución CRC 5952 de 2020</a:t>
            </a:r>
            <a:r>
              <a:rPr lang="es-ES" sz="1100" dirty="0">
                <a:solidFill>
                  <a:schemeClr val="accent4">
                    <a:lumMod val="50000"/>
                  </a:schemeClr>
                </a:solidFill>
              </a:rPr>
              <a:t>:  Artículos 2, 4 y 7 se suspende los efectos de las disposiciones asociadas a la medición, cálculo y reporte de los indicadores de calidad frente a la provisión del servicio de datos móviles para tecnología de acceso 3G (formato 2.8), hasta el 31 de mayo de 2020. En consecuencia, dichas disposiciones volverán a entrar en vigor a partir del 1 de junio de 2020.  Lo anterior aplica para medición, calculo y reporte de los meses de abril y mayo de 2020.</a:t>
            </a:r>
          </a:p>
        </p:txBody>
      </p:sp>
      <p:sp>
        <p:nvSpPr>
          <p:cNvPr id="9" name="Rectángulo: esquinas redondeadas 1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A74FC71-AB18-4AD6-8027-B749EA1A2F82}"/>
              </a:ext>
            </a:extLst>
          </p:cNvPr>
          <p:cNvSpPr/>
          <p:nvPr/>
        </p:nvSpPr>
        <p:spPr>
          <a:xfrm>
            <a:off x="10848528" y="5255055"/>
            <a:ext cx="1271464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3333CC"/>
                </a:solidFill>
                <a:latin typeface="Arial Black" panose="020B0A04020102020204" pitchFamily="34" charset="0"/>
                <a:hlinkClick r:id="rId5" action="ppaction://hlinksldjump"/>
              </a:rPr>
              <a:t>INICIO</a:t>
            </a:r>
            <a:endParaRPr lang="es-CO" sz="2000" dirty="0">
              <a:solidFill>
                <a:srgbClr val="33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1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C22825F-03BF-46D6-86DE-1EB4C243BB97}"/>
              </a:ext>
            </a:extLst>
          </p:cNvPr>
          <p:cNvSpPr/>
          <p:nvPr/>
        </p:nvSpPr>
        <p:spPr>
          <a:xfrm>
            <a:off x="-12700" y="4795838"/>
            <a:ext cx="12217400" cy="2062162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1" name="6 Rectángulo">
            <a:extLst>
              <a:ext uri="{FF2B5EF4-FFF2-40B4-BE49-F238E27FC236}">
                <a16:creationId xmlns:a16="http://schemas.microsoft.com/office/drawing/2014/main" id="{B4AE5F39-875E-47E9-8E82-3C416E04B934}"/>
              </a:ext>
            </a:extLst>
          </p:cNvPr>
          <p:cNvSpPr/>
          <p:nvPr/>
        </p:nvSpPr>
        <p:spPr>
          <a:xfrm>
            <a:off x="0" y="1588"/>
            <a:ext cx="12192000" cy="4784725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dirty="0"/>
          </a:p>
        </p:txBody>
      </p:sp>
      <p:pic>
        <p:nvPicPr>
          <p:cNvPr id="9220" name="Imagen 11">
            <a:extLst>
              <a:ext uri="{FF2B5EF4-FFF2-40B4-BE49-F238E27FC236}">
                <a16:creationId xmlns:a16="http://schemas.microsoft.com/office/drawing/2014/main" id="{8A5C2F16-5C94-4920-B654-148F66756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386388"/>
            <a:ext cx="67818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agen 9">
            <a:extLst>
              <a:ext uri="{FF2B5EF4-FFF2-40B4-BE49-F238E27FC236}">
                <a16:creationId xmlns:a16="http://schemas.microsoft.com/office/drawing/2014/main" id="{AA934CCF-E31D-4E9A-90AE-C96B6166D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2" name="Grupo 1">
            <a:extLst>
              <a:ext uri="{FF2B5EF4-FFF2-40B4-BE49-F238E27FC236}">
                <a16:creationId xmlns:a16="http://schemas.microsoft.com/office/drawing/2014/main" id="{1CB4516A-C12C-4D75-AD94-47D856BBF897}"/>
              </a:ext>
            </a:extLst>
          </p:cNvPr>
          <p:cNvGrpSpPr>
            <a:grpSpLocks/>
          </p:cNvGrpSpPr>
          <p:nvPr/>
        </p:nvGrpSpPr>
        <p:grpSpPr bwMode="auto">
          <a:xfrm>
            <a:off x="3773488" y="1844675"/>
            <a:ext cx="4645025" cy="1015663"/>
            <a:chOff x="3827463" y="1548904"/>
            <a:chExt cx="4644801" cy="1016578"/>
          </a:xfrm>
        </p:grpSpPr>
        <p:sp>
          <p:nvSpPr>
            <p:cNvPr id="9223" name="7 CuadroTexto">
              <a:extLst>
                <a:ext uri="{FF2B5EF4-FFF2-40B4-BE49-F238E27FC236}">
                  <a16:creationId xmlns:a16="http://schemas.microsoft.com/office/drawing/2014/main" id="{7E1D79E9-2AB4-4050-8BFE-F33F96B82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7463" y="1548904"/>
              <a:ext cx="1896582" cy="1016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O" altLang="es-E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</a:p>
          </p:txBody>
        </p:sp>
        <p:sp>
          <p:nvSpPr>
            <p:cNvPr id="9224" name="1 CuadroTexto">
              <a:extLst>
                <a:ext uri="{FF2B5EF4-FFF2-40B4-BE49-F238E27FC236}">
                  <a16:creationId xmlns:a16="http://schemas.microsoft.com/office/drawing/2014/main" id="{3133C653-EBD3-40AA-820E-6EB02793F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9907" y="1548904"/>
              <a:ext cx="277235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Ministerio de Tecnologías de la Información y las Comunicaciones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Tel:+57(1) 344 34 60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Edif. Murillo Toro Cra. 8a entre calles 12 y 13, Bogotá, Colombia - Código Postal 111711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www.mintic.gov.co</a:t>
              </a:r>
            </a:p>
          </p:txBody>
        </p:sp>
        <p:cxnSp>
          <p:nvCxnSpPr>
            <p:cNvPr id="10" name="3 Conector recto">
              <a:extLst>
                <a:ext uri="{FF2B5EF4-FFF2-40B4-BE49-F238E27FC236}">
                  <a16:creationId xmlns:a16="http://schemas.microsoft.com/office/drawing/2014/main" id="{56148353-F553-431B-8B85-3212C5533A62}"/>
                </a:ext>
              </a:extLst>
            </p:cNvPr>
            <p:cNvCxnSpPr/>
            <p:nvPr/>
          </p:nvCxnSpPr>
          <p:spPr bwMode="auto">
            <a:xfrm>
              <a:off x="5664111" y="1552082"/>
              <a:ext cx="0" cy="100897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A1AC51B9-6682-47E0-A9EB-D630C2621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649" y="2204864"/>
            <a:ext cx="2726432" cy="272643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282989B-920E-418D-81E4-1C42480C24BD}"/>
              </a:ext>
            </a:extLst>
          </p:cNvPr>
          <p:cNvSpPr/>
          <p:nvPr/>
        </p:nvSpPr>
        <p:spPr>
          <a:xfrm>
            <a:off x="-12700" y="5876925"/>
            <a:ext cx="12217400" cy="981075"/>
          </a:xfrm>
          <a:prstGeom prst="rect">
            <a:avLst/>
          </a:prstGeom>
          <a:solidFill>
            <a:srgbClr val="F4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2" name="1 Rectángulo">
            <a:extLst>
              <a:ext uri="{FF2B5EF4-FFF2-40B4-BE49-F238E27FC236}">
                <a16:creationId xmlns:a16="http://schemas.microsoft.com/office/drawing/2014/main" id="{01B60A76-3025-4C7D-AAEA-C6EE8A4362F7}"/>
              </a:ext>
            </a:extLst>
          </p:cNvPr>
          <p:cNvSpPr/>
          <p:nvPr/>
        </p:nvSpPr>
        <p:spPr>
          <a:xfrm>
            <a:off x="0" y="0"/>
            <a:ext cx="12192000" cy="459323"/>
          </a:xfrm>
          <a:prstGeom prst="rect">
            <a:avLst/>
          </a:prstGeom>
          <a:solidFill>
            <a:srgbClr val="4C6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b="1" dirty="0"/>
              <a:t>CALENDARIO OBLIGACIONES TIC MÓVIL </a:t>
            </a:r>
            <a:endParaRPr lang="es-CO" b="1" dirty="0"/>
          </a:p>
        </p:txBody>
      </p:sp>
      <p:pic>
        <p:nvPicPr>
          <p:cNvPr id="5125" name="Imagen 6">
            <a:extLst>
              <a:ext uri="{FF2B5EF4-FFF2-40B4-BE49-F238E27FC236}">
                <a16:creationId xmlns:a16="http://schemas.microsoft.com/office/drawing/2014/main" id="{0EBCD8E4-E3FE-46FB-9799-D264BDCD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138863"/>
            <a:ext cx="37925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">
            <a:hlinkClick r:id="rId4"/>
          </p:cNvPr>
          <p:cNvSpPr/>
          <p:nvPr/>
        </p:nvSpPr>
        <p:spPr>
          <a:xfrm>
            <a:off x="9456878" y="4249114"/>
            <a:ext cx="1872208" cy="9698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7030A0"/>
            </a:solidFill>
          </a:ln>
          <a:effectLst>
            <a:outerShdw blurRad="63500" sx="102000" sy="102000" algn="ctr" rotWithShape="0">
              <a:srgbClr val="3333C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 b="1" u="sng" dirty="0">
                <a:solidFill>
                  <a:srgbClr val="3333CC"/>
                </a:solidFill>
              </a:rPr>
              <a:t>Descargue Matriz de Obligaciones 2020</a:t>
            </a:r>
          </a:p>
          <a:p>
            <a:pPr algn="ctr"/>
            <a:r>
              <a:rPr lang="es-CO" sz="1050" b="1" dirty="0">
                <a:solidFill>
                  <a:srgbClr val="3333CC"/>
                </a:solidFill>
              </a:rPr>
              <a:t>INDUSTRIA TIC MÓVIL</a:t>
            </a:r>
          </a:p>
        </p:txBody>
      </p:sp>
      <p:pic>
        <p:nvPicPr>
          <p:cNvPr id="17" name="Imagen 2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039" y="3239012"/>
            <a:ext cx="1131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: esquinas redondeadas 16"/>
          <p:cNvSpPr/>
          <p:nvPr/>
        </p:nvSpPr>
        <p:spPr>
          <a:xfrm>
            <a:off x="6528048" y="836712"/>
            <a:ext cx="5532636" cy="465752"/>
          </a:xfrm>
          <a:prstGeom prst="roundRect">
            <a:avLst>
              <a:gd name="adj" fmla="val 490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O" sz="3200" b="1" dirty="0">
                <a:solidFill>
                  <a:srgbClr val="3333CC"/>
                </a:solidFill>
              </a:rPr>
              <a:t>OBLIGACIONES POR ASPECTO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16080" y="1556792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 A continuación se encuentran  las  fechas de presentación y  cumplimiento de obligaciones jurídicas, técnicas y financieras disponibles detalladamente en la Matriz de Obligación del Sector TIC MÓVIL.</a:t>
            </a:r>
            <a:endParaRPr lang="es-CO" b="1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7D86846B-7BB3-40AE-AF82-30DB574D7094}"/>
              </a:ext>
            </a:extLst>
          </p:cNvPr>
          <p:cNvSpPr/>
          <p:nvPr/>
        </p:nvSpPr>
        <p:spPr>
          <a:xfrm>
            <a:off x="2723979" y="5183047"/>
            <a:ext cx="6788048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16" name="Rectángulo: esquinas redondeadas 1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B7CDBB03-D253-4392-B822-86790EF21651}"/>
              </a:ext>
            </a:extLst>
          </p:cNvPr>
          <p:cNvSpPr/>
          <p:nvPr/>
        </p:nvSpPr>
        <p:spPr>
          <a:xfrm>
            <a:off x="3148547" y="5260731"/>
            <a:ext cx="1742662" cy="322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Jurídica</a:t>
            </a:r>
          </a:p>
        </p:txBody>
      </p:sp>
      <p:sp>
        <p:nvSpPr>
          <p:cNvPr id="18" name="Rectángulo: esquinas redondeadas 1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728EDFC6-6401-4BBA-9464-E148E8A4EB7E}"/>
              </a:ext>
            </a:extLst>
          </p:cNvPr>
          <p:cNvSpPr/>
          <p:nvPr/>
        </p:nvSpPr>
        <p:spPr>
          <a:xfrm>
            <a:off x="5265254" y="5260731"/>
            <a:ext cx="1742662" cy="322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Financiera</a:t>
            </a:r>
          </a:p>
        </p:txBody>
      </p:sp>
      <p:sp>
        <p:nvSpPr>
          <p:cNvPr id="24" name="Rectángulo: esquinas redondeadas 23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B019C5D-A6C0-4789-87FD-96FC1DB7B949}"/>
              </a:ext>
            </a:extLst>
          </p:cNvPr>
          <p:cNvSpPr/>
          <p:nvPr/>
        </p:nvSpPr>
        <p:spPr>
          <a:xfrm>
            <a:off x="7371377" y="5260731"/>
            <a:ext cx="1742662" cy="322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Técnica</a:t>
            </a:r>
          </a:p>
        </p:txBody>
      </p:sp>
      <p:pic>
        <p:nvPicPr>
          <p:cNvPr id="21" name="15 Imagen">
            <a:extLst>
              <a:ext uri="{FF2B5EF4-FFF2-40B4-BE49-F238E27FC236}">
                <a16:creationId xmlns:a16="http://schemas.microsoft.com/office/drawing/2014/main" id="{F363C972-FEDD-4FAF-8E72-0E8512FC6881}"/>
              </a:ext>
            </a:extLst>
          </p:cNvPr>
          <p:cNvPicPr/>
          <p:nvPr/>
        </p:nvPicPr>
        <p:blipFill rotWithShape="1">
          <a:blip r:embed="rId10"/>
          <a:srcRect l="29043" t="8696" r="27986" b="22554"/>
          <a:stretch/>
        </p:blipFill>
        <p:spPr bwMode="auto">
          <a:xfrm>
            <a:off x="695400" y="861434"/>
            <a:ext cx="5832648" cy="4105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620032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0B7FF60-6CBE-4C72-A528-0A7301FEBA50}"/>
              </a:ext>
            </a:extLst>
          </p:cNvPr>
          <p:cNvSpPr/>
          <p:nvPr/>
        </p:nvSpPr>
        <p:spPr>
          <a:xfrm>
            <a:off x="8014949" y="2508608"/>
            <a:ext cx="3758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600" b="1" dirty="0"/>
              <a:t>OBLIGACIONES JURÍDICAS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D30CA476-074E-411A-95E3-FB2733528E7E}"/>
              </a:ext>
            </a:extLst>
          </p:cNvPr>
          <p:cNvSpPr/>
          <p:nvPr/>
        </p:nvSpPr>
        <p:spPr>
          <a:xfrm>
            <a:off x="2723979" y="5301208"/>
            <a:ext cx="6788048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46" name="Rectángulo: esquinas redondeadas 4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5A6144C-EB26-47B4-BAAB-332BC0B0F329}"/>
              </a:ext>
            </a:extLst>
          </p:cNvPr>
          <p:cNvSpPr/>
          <p:nvPr/>
        </p:nvSpPr>
        <p:spPr>
          <a:xfrm>
            <a:off x="3148547" y="5378892"/>
            <a:ext cx="1742662" cy="32283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Jurídica</a:t>
            </a:r>
          </a:p>
        </p:txBody>
      </p:sp>
      <p:sp>
        <p:nvSpPr>
          <p:cNvPr id="54" name="Rectángulo: esquinas redondeadas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B724B0C-3348-4D05-B48A-2B47D54D8067}"/>
              </a:ext>
            </a:extLst>
          </p:cNvPr>
          <p:cNvSpPr/>
          <p:nvPr/>
        </p:nvSpPr>
        <p:spPr>
          <a:xfrm>
            <a:off x="5265254" y="5378892"/>
            <a:ext cx="1742662" cy="322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Financiera</a:t>
            </a:r>
          </a:p>
        </p:txBody>
      </p:sp>
      <p:sp>
        <p:nvSpPr>
          <p:cNvPr id="55" name="Rectángulo: esquinas redondeadas 5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FD457EA-D3A0-4A7D-A52B-40197E6E191D}"/>
              </a:ext>
            </a:extLst>
          </p:cNvPr>
          <p:cNvSpPr/>
          <p:nvPr/>
        </p:nvSpPr>
        <p:spPr>
          <a:xfrm>
            <a:off x="7371377" y="5378892"/>
            <a:ext cx="1742662" cy="322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Técnica</a:t>
            </a:r>
          </a:p>
        </p:txBody>
      </p:sp>
      <p:sp>
        <p:nvSpPr>
          <p:cNvPr id="17" name="Rectángulo 16">
            <a:hlinkClick r:id="rId5" action="ppaction://hlinksldjump"/>
            <a:extLst>
              <a:ext uri="{FF2B5EF4-FFF2-40B4-BE49-F238E27FC236}">
                <a16:creationId xmlns:a16="http://schemas.microsoft.com/office/drawing/2014/main" id="{38639954-27F2-431C-98EF-FD8D86142037}"/>
              </a:ext>
            </a:extLst>
          </p:cNvPr>
          <p:cNvSpPr/>
          <p:nvPr/>
        </p:nvSpPr>
        <p:spPr>
          <a:xfrm>
            <a:off x="12140583" y="1440235"/>
            <a:ext cx="180020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26" name="15 Imagen">
            <a:extLst>
              <a:ext uri="{FF2B5EF4-FFF2-40B4-BE49-F238E27FC236}">
                <a16:creationId xmlns:a16="http://schemas.microsoft.com/office/drawing/2014/main" id="{3396B795-A7B4-4647-9D85-4BAD339F46C0}"/>
              </a:ext>
            </a:extLst>
          </p:cNvPr>
          <p:cNvPicPr/>
          <p:nvPr/>
        </p:nvPicPr>
        <p:blipFill rotWithShape="1">
          <a:blip r:embed="rId6"/>
          <a:srcRect l="29043" t="8696" r="27986" b="22554"/>
          <a:stretch/>
        </p:blipFill>
        <p:spPr bwMode="auto">
          <a:xfrm>
            <a:off x="695400" y="861434"/>
            <a:ext cx="5832648" cy="4105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ángulo: esquinas redondeadas 1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B6C5CAB-CDA9-4163-B756-25DE63C08E02}"/>
              </a:ext>
            </a:extLst>
          </p:cNvPr>
          <p:cNvSpPr/>
          <p:nvPr/>
        </p:nvSpPr>
        <p:spPr>
          <a:xfrm>
            <a:off x="10848528" y="5255055"/>
            <a:ext cx="1271464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3333CC"/>
                </a:solidFill>
                <a:latin typeface="Arial Black" panose="020B0A04020102020204" pitchFamily="34" charset="0"/>
                <a:hlinkClick r:id="rId7" action="ppaction://hlinksldjump"/>
              </a:rPr>
              <a:t>INICIO</a:t>
            </a:r>
            <a:endParaRPr lang="es-CO" sz="2000" dirty="0">
              <a:solidFill>
                <a:srgbClr val="33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0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0310E98B-A0DD-4165-8EB9-47C964C9E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82" y="476673"/>
            <a:ext cx="4916545" cy="4753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C50C41C8-EC8F-4E0A-BB3B-028C439418D7}"/>
              </a:ext>
            </a:extLst>
          </p:cNvPr>
          <p:cNvSpPr/>
          <p:nvPr/>
        </p:nvSpPr>
        <p:spPr>
          <a:xfrm>
            <a:off x="2723979" y="5373216"/>
            <a:ext cx="6788048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29" name="Rectángulo: esquinas redondeadas 2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012EE67-AE49-4AE4-9964-D00552DF54B3}"/>
              </a:ext>
            </a:extLst>
          </p:cNvPr>
          <p:cNvSpPr/>
          <p:nvPr/>
        </p:nvSpPr>
        <p:spPr>
          <a:xfrm>
            <a:off x="3148547" y="5450900"/>
            <a:ext cx="1742662" cy="32283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Jurídica</a:t>
            </a:r>
          </a:p>
        </p:txBody>
      </p:sp>
      <p:sp>
        <p:nvSpPr>
          <p:cNvPr id="34" name="Bocadillo: rectángulo 33">
            <a:extLst>
              <a:ext uri="{FF2B5EF4-FFF2-40B4-BE49-F238E27FC236}">
                <a16:creationId xmlns:a16="http://schemas.microsoft.com/office/drawing/2014/main" id="{E7BA6966-68BD-4076-A88F-4B165F54605D}"/>
              </a:ext>
            </a:extLst>
          </p:cNvPr>
          <p:cNvSpPr/>
          <p:nvPr/>
        </p:nvSpPr>
        <p:spPr>
          <a:xfrm>
            <a:off x="9264352" y="549350"/>
            <a:ext cx="1747594" cy="478202"/>
          </a:xfrm>
          <a:prstGeom prst="wedgeRectCallout">
            <a:avLst>
              <a:gd name="adj1" fmla="val -30793"/>
              <a:gd name="adj2" fmla="val -47128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b="1" dirty="0">
              <a:solidFill>
                <a:schemeClr val="bg1"/>
              </a:solidFill>
            </a:endParaRPr>
          </a:p>
          <a:p>
            <a:pPr algn="ctr"/>
            <a:r>
              <a:rPr lang="es-CO" sz="1400" b="1" dirty="0">
                <a:solidFill>
                  <a:schemeClr val="bg1"/>
                </a:solidFill>
              </a:rPr>
              <a:t>PERMANENTES JURÍDICAS</a:t>
            </a:r>
          </a:p>
          <a:p>
            <a:pPr algn="ctr"/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25F700E-89B2-4509-8F07-A1439F8576C6}"/>
              </a:ext>
            </a:extLst>
          </p:cNvPr>
          <p:cNvSpPr/>
          <p:nvPr/>
        </p:nvSpPr>
        <p:spPr>
          <a:xfrm>
            <a:off x="4719393" y="548680"/>
            <a:ext cx="4688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/>
              <a:t>HURTO</a:t>
            </a:r>
          </a:p>
          <a:p>
            <a:pPr algn="ctr"/>
            <a:endParaRPr lang="es-CO" sz="1400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/>
              <a:t>Homologación de terminales. (TODOS)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/>
              <a:t>Cargue y actualización de las bases de datos positivas y negativas. (TODOS)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/>
              <a:t>Intercambio de las bases de datos negativas a través de la GSMA. (TODOS)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/>
              <a:t>Intercambio de información  (datos de suscriptores) con la DIJIN. (TODOS)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/>
              <a:t>Registro en bases de datos positiva la Importación de ETM. (COM, CMO, TEL, AVA, ETB, VRM)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/>
              <a:t>Acuerdos entre OMV y operadores de red para detección de hurto de ETM (AEX, CMO, TEL, COM, ETB, VRM)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/>
              <a:t>Detección de ETM y sistema centralizado (TODOS)</a:t>
            </a:r>
          </a:p>
          <a:p>
            <a:pPr algn="just"/>
            <a:endParaRPr lang="es-CO" sz="1400" dirty="0"/>
          </a:p>
          <a:p>
            <a:pPr algn="ctr"/>
            <a:r>
              <a:rPr lang="pt-BR" sz="1400" b="1" dirty="0"/>
              <a:t>4G (COM, TEL, AVA, UT CMO-ETB)</a:t>
            </a:r>
            <a:endParaRPr lang="es-CO" sz="1400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CO" sz="14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/>
              <a:t>Disponibilidad de información de abonados a la DIJIN.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/>
              <a:t>Garantía/Póliza de cumplimiento de los permisos 4G.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/>
              <a:t>Garantía de acceso uso de interconexión. </a:t>
            </a:r>
            <a:endParaRPr lang="es-CO" sz="16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4547702-C55C-4611-B3F8-CD8FEE55E2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7" y="476672"/>
            <a:ext cx="4188114" cy="4753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37 CuadroTexto"/>
          <p:cNvSpPr txBox="1"/>
          <p:nvPr/>
        </p:nvSpPr>
        <p:spPr>
          <a:xfrm>
            <a:off x="407368" y="548680"/>
            <a:ext cx="4106743" cy="3323987"/>
          </a:xfrm>
          <a:prstGeom prst="rect">
            <a:avLst/>
          </a:prstGeom>
          <a:noFill/>
          <a:ln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GENERALES</a:t>
            </a:r>
          </a:p>
          <a:p>
            <a:pPr algn="ctr"/>
            <a:endParaRPr lang="es-CO" sz="1400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/>
              <a:t>Incluir en los contratos las cláusulas de la Ley 679 de 2001 y Decreto 1524 de 2012. (TODOS)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/>
              <a:t>Constituir Garantías de cumplimiento. (TODOS).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/>
              <a:t>Contar con las Habilitaciones de servicios. (TODOS)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/>
              <a:t>Información Registro TIC (TODOS)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/>
              <a:t>Disponibilidad y registro de OBI (</a:t>
            </a:r>
            <a:r>
              <a:rPr lang="pt-BR" sz="1400" dirty="0"/>
              <a:t>COM, CMO, TEL, ETB, AVA</a:t>
            </a:r>
            <a:r>
              <a:rPr lang="es-CO" sz="1400" dirty="0"/>
              <a:t>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/>
              <a:t>Roaming Automático Nacional – RAN (COM, CMO, TEL,  ETB, AVA)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/>
              <a:t>Interceptación de Voz y Datos (COM, CMO, TEL, ETB, AVA)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dirty="0"/>
              <a:t>Portabilidad numérica. (TODOS)</a:t>
            </a:r>
          </a:p>
          <a:p>
            <a:pPr algn="just"/>
            <a:endParaRPr lang="es-CO" sz="1400" dirty="0"/>
          </a:p>
        </p:txBody>
      </p:sp>
      <p:sp>
        <p:nvSpPr>
          <p:cNvPr id="16" name="Rectángulo: esquinas redondeadas 1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0FA59BD-B786-4082-9FB3-F7A1A4A29911}"/>
              </a:ext>
            </a:extLst>
          </p:cNvPr>
          <p:cNvSpPr/>
          <p:nvPr/>
        </p:nvSpPr>
        <p:spPr>
          <a:xfrm>
            <a:off x="5265254" y="5450900"/>
            <a:ext cx="1742662" cy="322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Financiera</a:t>
            </a:r>
          </a:p>
        </p:txBody>
      </p:sp>
      <p:sp>
        <p:nvSpPr>
          <p:cNvPr id="18" name="Rectángulo: esquinas redondeadas 1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E054C11-7414-41A4-8104-0E983C240875}"/>
              </a:ext>
            </a:extLst>
          </p:cNvPr>
          <p:cNvSpPr/>
          <p:nvPr/>
        </p:nvSpPr>
        <p:spPr>
          <a:xfrm>
            <a:off x="7371377" y="5450900"/>
            <a:ext cx="1742662" cy="322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Técnica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70ADA2B-9F36-448D-BC12-7DB0F4F26897}"/>
              </a:ext>
            </a:extLst>
          </p:cNvPr>
          <p:cNvSpPr/>
          <p:nvPr/>
        </p:nvSpPr>
        <p:spPr>
          <a:xfrm>
            <a:off x="9635937" y="2508608"/>
            <a:ext cx="2137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/>
              <a:t>OBLIGACIONES JURÍDICAS</a:t>
            </a:r>
          </a:p>
        </p:txBody>
      </p:sp>
      <p:sp>
        <p:nvSpPr>
          <p:cNvPr id="12" name="Rectángulo: esquinas redondeadas 1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F0792D9-27A9-41F0-9BB2-B454CC70A610}"/>
              </a:ext>
            </a:extLst>
          </p:cNvPr>
          <p:cNvSpPr/>
          <p:nvPr/>
        </p:nvSpPr>
        <p:spPr>
          <a:xfrm>
            <a:off x="10848528" y="5255055"/>
            <a:ext cx="1271464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3333CC"/>
                </a:solidFill>
                <a:latin typeface="Arial Black" panose="020B0A04020102020204" pitchFamily="34" charset="0"/>
                <a:hlinkClick r:id="rId6" action="ppaction://hlinksldjump"/>
              </a:rPr>
              <a:t>INICIO</a:t>
            </a:r>
            <a:endParaRPr lang="es-CO" sz="2000" dirty="0">
              <a:solidFill>
                <a:srgbClr val="33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42386967-B371-4B2C-9CA0-2838AC12C9A6}"/>
              </a:ext>
            </a:extLst>
          </p:cNvPr>
          <p:cNvSpPr/>
          <p:nvPr/>
        </p:nvSpPr>
        <p:spPr>
          <a:xfrm>
            <a:off x="2723979" y="5301208"/>
            <a:ext cx="6788048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28" name="Rectángulo: esquinas redondeadas 2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63B6ECC-FD60-48A7-8780-59F5C60C7B84}"/>
              </a:ext>
            </a:extLst>
          </p:cNvPr>
          <p:cNvSpPr/>
          <p:nvPr/>
        </p:nvSpPr>
        <p:spPr>
          <a:xfrm>
            <a:off x="5265254" y="5378892"/>
            <a:ext cx="1742662" cy="322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Financiera</a:t>
            </a:r>
          </a:p>
        </p:txBody>
      </p:sp>
      <p:sp>
        <p:nvSpPr>
          <p:cNvPr id="30" name="Rectángulo: esquinas redondeadas 2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03198E2-3A6E-4158-8A5C-188B9FBED84E}"/>
              </a:ext>
            </a:extLst>
          </p:cNvPr>
          <p:cNvSpPr/>
          <p:nvPr/>
        </p:nvSpPr>
        <p:spPr>
          <a:xfrm>
            <a:off x="7371377" y="5378892"/>
            <a:ext cx="1742662" cy="322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Técnica</a:t>
            </a:r>
          </a:p>
        </p:txBody>
      </p:sp>
      <p:sp>
        <p:nvSpPr>
          <p:cNvPr id="15" name="Rectángulo: esquinas redondeadas 1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9B6384D-02D8-466C-87BE-E7505FDA2CDF}"/>
              </a:ext>
            </a:extLst>
          </p:cNvPr>
          <p:cNvSpPr/>
          <p:nvPr/>
        </p:nvSpPr>
        <p:spPr>
          <a:xfrm>
            <a:off x="3148547" y="5378892"/>
            <a:ext cx="1742662" cy="32283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Jurídica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A450BF25-D25E-4188-989F-DC3AE6F65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968756"/>
              </p:ext>
            </p:extLst>
          </p:nvPr>
        </p:nvGraphicFramePr>
        <p:xfrm>
          <a:off x="623392" y="1156276"/>
          <a:ext cx="8784978" cy="3136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941716280"/>
                    </a:ext>
                  </a:extLst>
                </a:gridCol>
                <a:gridCol w="1261967">
                  <a:extLst>
                    <a:ext uri="{9D8B030D-6E8A-4147-A177-3AD203B41FA5}">
                      <a16:colId xmlns:a16="http://schemas.microsoft.com/office/drawing/2014/main" val="3322822684"/>
                    </a:ext>
                  </a:extLst>
                </a:gridCol>
                <a:gridCol w="2343619">
                  <a:extLst>
                    <a:ext uri="{9D8B030D-6E8A-4147-A177-3AD203B41FA5}">
                      <a16:colId xmlns:a16="http://schemas.microsoft.com/office/drawing/2014/main" val="742639263"/>
                    </a:ext>
                  </a:extLst>
                </a:gridCol>
                <a:gridCol w="790792">
                  <a:extLst>
                    <a:ext uri="{9D8B030D-6E8A-4147-A177-3AD203B41FA5}">
                      <a16:colId xmlns:a16="http://schemas.microsoft.com/office/drawing/2014/main" val="2211344564"/>
                    </a:ext>
                  </a:extLst>
                </a:gridCol>
                <a:gridCol w="790792">
                  <a:extLst>
                    <a:ext uri="{9D8B030D-6E8A-4147-A177-3AD203B41FA5}">
                      <a16:colId xmlns:a16="http://schemas.microsoft.com/office/drawing/2014/main" val="1932185505"/>
                    </a:ext>
                  </a:extLst>
                </a:gridCol>
                <a:gridCol w="790792">
                  <a:extLst>
                    <a:ext uri="{9D8B030D-6E8A-4147-A177-3AD203B41FA5}">
                      <a16:colId xmlns:a16="http://schemas.microsoft.com/office/drawing/2014/main" val="1941027590"/>
                    </a:ext>
                  </a:extLst>
                </a:gridCol>
                <a:gridCol w="790792">
                  <a:extLst>
                    <a:ext uri="{9D8B030D-6E8A-4147-A177-3AD203B41FA5}">
                      <a16:colId xmlns:a16="http://schemas.microsoft.com/office/drawing/2014/main" val="509595620"/>
                    </a:ext>
                  </a:extLst>
                </a:gridCol>
              </a:tblGrid>
              <a:tr h="1979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PRSTM/OMV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Periodicidad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1Q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2Q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3Q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4Q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726535"/>
                  </a:ext>
                </a:extLst>
              </a:tr>
              <a:tr h="43825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dirty="0">
                          <a:effectLst/>
                        </a:rPr>
                        <a:t>Indicador de efectividad en el uso de NIP (EFU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Todos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Mensual, dentro de los cinco (5) primeros días hábiles de cada mes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7 - abr.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7 - jul.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7 - oct.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8 - ene.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829479"/>
                  </a:ext>
                </a:extLst>
              </a:tr>
              <a:tr h="65737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>
                          <a:effectLst/>
                        </a:rPr>
                        <a:t>Formato  4.3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Todos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Trimestral , hasta 30 días calendario después de finalizado el trimestre.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30 - abr.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30 - jul.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30 - oct.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30 - ene.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547117"/>
                  </a:ext>
                </a:extLst>
              </a:tr>
              <a:tr h="65737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>
                          <a:effectLst/>
                        </a:rPr>
                        <a:t>Formato  4.4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u="none" strike="noStrike" dirty="0">
                          <a:effectLst/>
                        </a:rPr>
                        <a:t> Todos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Trimestral,  hasta 30 días calendario después de finalizado el trimestre.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30 - abr.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30 - jul.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30 - oct.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30 - ene.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462088"/>
                  </a:ext>
                </a:extLst>
              </a:tr>
              <a:tr h="65737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>
                          <a:effectLst/>
                        </a:rPr>
                        <a:t>Formato 1.2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Todos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effectLst/>
                        </a:rPr>
                        <a:t>Trimestral o esporádico,  hasta 45 días calendario después de finalizado el trimestre.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</a:t>
                      </a:r>
                      <a:r>
                        <a:rPr lang="es-CO" sz="1200" u="none" strike="noStrike" dirty="0" err="1">
                          <a:effectLst/>
                        </a:rPr>
                        <a:t>may</a:t>
                      </a:r>
                      <a:r>
                        <a:rPr lang="es-CO" sz="1200" u="none" strike="noStrike" dirty="0">
                          <a:effectLst/>
                        </a:rPr>
                        <a:t>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14 - ago.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14 - nov.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14 - Feb.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308252"/>
                  </a:ext>
                </a:extLst>
              </a:tr>
              <a:tr h="528480"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None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Formato 3.4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AVA, CMO, COM, TEL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Eventual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10 días hábiles después de la fecha de suscripción del acuerdo.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263917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E758EB02-13A7-4BF0-B504-B80230552FD5}"/>
              </a:ext>
            </a:extLst>
          </p:cNvPr>
          <p:cNvSpPr/>
          <p:nvPr/>
        </p:nvSpPr>
        <p:spPr>
          <a:xfrm>
            <a:off x="9647051" y="1628800"/>
            <a:ext cx="2137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/>
              <a:t>OBLIGACIONES JURÍDICAS</a:t>
            </a:r>
          </a:p>
        </p:txBody>
      </p:sp>
      <p:sp>
        <p:nvSpPr>
          <p:cNvPr id="10" name="37 Rectángulo">
            <a:extLst>
              <a:ext uri="{FF2B5EF4-FFF2-40B4-BE49-F238E27FC236}">
                <a16:creationId xmlns:a16="http://schemas.microsoft.com/office/drawing/2014/main" id="{1DED45D7-796C-4993-9438-89FE71B3B851}"/>
              </a:ext>
            </a:extLst>
          </p:cNvPr>
          <p:cNvSpPr/>
          <p:nvPr/>
        </p:nvSpPr>
        <p:spPr>
          <a:xfrm>
            <a:off x="9635936" y="2564904"/>
            <a:ext cx="229016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100" b="1" dirty="0">
                <a:solidFill>
                  <a:schemeClr val="accent4">
                    <a:lumMod val="50000"/>
                  </a:schemeClr>
                </a:solidFill>
              </a:rPr>
              <a:t>NOTA: </a:t>
            </a:r>
          </a:p>
          <a:p>
            <a:pPr algn="just"/>
            <a:r>
              <a:rPr lang="es-ES" sz="1100" b="1" dirty="0">
                <a:solidFill>
                  <a:schemeClr val="accent4">
                    <a:lumMod val="50000"/>
                  </a:schemeClr>
                </a:solidFill>
              </a:rPr>
              <a:t>Resolución CRC 5956 de 2020</a:t>
            </a:r>
            <a:r>
              <a:rPr lang="es-ES" sz="1100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es-ES" sz="1100" dirty="0">
                <a:solidFill>
                  <a:schemeClr val="accent4">
                    <a:lumMod val="50000"/>
                  </a:schemeClr>
                </a:solidFill>
              </a:rPr>
              <a:t>Artículo 13, suspendidos reportes formatos 1.2. y 4.4., plazo de reporte hasta el 30 de junio de 2020.</a:t>
            </a:r>
          </a:p>
        </p:txBody>
      </p:sp>
      <p:sp>
        <p:nvSpPr>
          <p:cNvPr id="11" name="Rectángulo: esquinas redondeadas 1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19880C4-1279-41D2-A5AC-A60B46842394}"/>
              </a:ext>
            </a:extLst>
          </p:cNvPr>
          <p:cNvSpPr/>
          <p:nvPr/>
        </p:nvSpPr>
        <p:spPr>
          <a:xfrm>
            <a:off x="10848528" y="5255055"/>
            <a:ext cx="1271464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3333CC"/>
                </a:solidFill>
                <a:latin typeface="Arial Black" panose="020B0A04020102020204" pitchFamily="34" charset="0"/>
                <a:hlinkClick r:id="rId5" action="ppaction://hlinksldjump"/>
              </a:rPr>
              <a:t>INICIO</a:t>
            </a:r>
            <a:endParaRPr lang="es-CO" sz="2000" dirty="0">
              <a:solidFill>
                <a:srgbClr val="33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0B7FF60-6CBE-4C72-A528-0A7301FEBA50}"/>
              </a:ext>
            </a:extLst>
          </p:cNvPr>
          <p:cNvSpPr/>
          <p:nvPr/>
        </p:nvSpPr>
        <p:spPr>
          <a:xfrm>
            <a:off x="9570930" y="4571849"/>
            <a:ext cx="2155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O" sz="3600" b="1" dirty="0">
                <a:solidFill>
                  <a:schemeClr val="bg1"/>
                </a:solidFill>
              </a:rPr>
              <a:t>Financiera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F07C138E-4551-4A04-B74B-237784B997DB}"/>
              </a:ext>
            </a:extLst>
          </p:cNvPr>
          <p:cNvSpPr/>
          <p:nvPr/>
        </p:nvSpPr>
        <p:spPr>
          <a:xfrm>
            <a:off x="2723979" y="5301208"/>
            <a:ext cx="6788048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22" name="Rectángulo: esquinas redondeadas 2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041777B-5C54-44A0-835A-9FCC6B22DEE5}"/>
              </a:ext>
            </a:extLst>
          </p:cNvPr>
          <p:cNvSpPr/>
          <p:nvPr/>
        </p:nvSpPr>
        <p:spPr>
          <a:xfrm>
            <a:off x="3148547" y="5378892"/>
            <a:ext cx="1742662" cy="322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Jurídica</a:t>
            </a:r>
          </a:p>
        </p:txBody>
      </p:sp>
      <p:sp>
        <p:nvSpPr>
          <p:cNvPr id="25" name="Rectángulo: esquinas redondeadas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CEEA8D5-5AE6-4ADF-A9C8-6A091E6DEBBC}"/>
              </a:ext>
            </a:extLst>
          </p:cNvPr>
          <p:cNvSpPr/>
          <p:nvPr/>
        </p:nvSpPr>
        <p:spPr>
          <a:xfrm>
            <a:off x="5265254" y="5378892"/>
            <a:ext cx="1742662" cy="32283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Financiera</a:t>
            </a:r>
          </a:p>
        </p:txBody>
      </p:sp>
      <p:sp>
        <p:nvSpPr>
          <p:cNvPr id="26" name="Rectángulo: esquinas redondeadas 2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3D3124F-5DB6-4991-ADC2-422E3861CD58}"/>
              </a:ext>
            </a:extLst>
          </p:cNvPr>
          <p:cNvSpPr/>
          <p:nvPr/>
        </p:nvSpPr>
        <p:spPr>
          <a:xfrm>
            <a:off x="7371377" y="5378892"/>
            <a:ext cx="1742662" cy="322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Técnica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A574878C-AA3D-47CC-BFF8-6ED612A6F86D}"/>
              </a:ext>
            </a:extLst>
          </p:cNvPr>
          <p:cNvSpPr/>
          <p:nvPr/>
        </p:nvSpPr>
        <p:spPr>
          <a:xfrm>
            <a:off x="8014949" y="2508608"/>
            <a:ext cx="3758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600" b="1" dirty="0"/>
              <a:t>OBLIGACIONES FINANCIERAS</a:t>
            </a:r>
          </a:p>
        </p:txBody>
      </p:sp>
      <p:pic>
        <p:nvPicPr>
          <p:cNvPr id="24" name="15 Imagen">
            <a:extLst>
              <a:ext uri="{FF2B5EF4-FFF2-40B4-BE49-F238E27FC236}">
                <a16:creationId xmlns:a16="http://schemas.microsoft.com/office/drawing/2014/main" id="{092B3382-7EAA-4189-A935-10BA71B46410}"/>
              </a:ext>
            </a:extLst>
          </p:cNvPr>
          <p:cNvPicPr/>
          <p:nvPr/>
        </p:nvPicPr>
        <p:blipFill rotWithShape="1">
          <a:blip r:embed="rId4"/>
          <a:srcRect l="29043" t="8696" r="27986" b="22554"/>
          <a:stretch/>
        </p:blipFill>
        <p:spPr bwMode="auto">
          <a:xfrm>
            <a:off x="695400" y="861434"/>
            <a:ext cx="5832648" cy="4105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ángulo: esquinas redondeadas 1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2AF97B7-65B7-4D14-B4BD-CB597C85B781}"/>
              </a:ext>
            </a:extLst>
          </p:cNvPr>
          <p:cNvSpPr/>
          <p:nvPr/>
        </p:nvSpPr>
        <p:spPr>
          <a:xfrm>
            <a:off x="10848528" y="5255055"/>
            <a:ext cx="1271464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3333CC"/>
                </a:solidFill>
                <a:latin typeface="Arial Black" panose="020B0A04020102020204" pitchFamily="34" charset="0"/>
                <a:hlinkClick r:id="rId5" action="ppaction://hlinksldjump"/>
              </a:rPr>
              <a:t>INICIO</a:t>
            </a:r>
            <a:endParaRPr lang="es-CO" sz="2000" dirty="0">
              <a:solidFill>
                <a:srgbClr val="33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42386967-B371-4B2C-9CA0-2838AC12C9A6}"/>
              </a:ext>
            </a:extLst>
          </p:cNvPr>
          <p:cNvSpPr/>
          <p:nvPr/>
        </p:nvSpPr>
        <p:spPr>
          <a:xfrm>
            <a:off x="2723979" y="5301208"/>
            <a:ext cx="6788048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26" name="Rectángulo: esquinas redondeadas 2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5E4CBC6-727C-4F3F-A98C-BEF49E01072E}"/>
              </a:ext>
            </a:extLst>
          </p:cNvPr>
          <p:cNvSpPr/>
          <p:nvPr/>
        </p:nvSpPr>
        <p:spPr>
          <a:xfrm>
            <a:off x="3148547" y="5378892"/>
            <a:ext cx="1742662" cy="322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Jurídica</a:t>
            </a:r>
          </a:p>
        </p:txBody>
      </p:sp>
      <p:sp>
        <p:nvSpPr>
          <p:cNvPr id="28" name="Rectángulo: esquinas redondeadas 2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63B6ECC-FD60-48A7-8780-59F5C60C7B84}"/>
              </a:ext>
            </a:extLst>
          </p:cNvPr>
          <p:cNvSpPr/>
          <p:nvPr/>
        </p:nvSpPr>
        <p:spPr>
          <a:xfrm>
            <a:off x="5265254" y="5378892"/>
            <a:ext cx="1742662" cy="32283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Financiera</a:t>
            </a:r>
          </a:p>
        </p:txBody>
      </p:sp>
      <p:sp>
        <p:nvSpPr>
          <p:cNvPr id="30" name="Rectángulo: esquinas redondeadas 2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03198E2-3A6E-4158-8A5C-188B9FBED84E}"/>
              </a:ext>
            </a:extLst>
          </p:cNvPr>
          <p:cNvSpPr/>
          <p:nvPr/>
        </p:nvSpPr>
        <p:spPr>
          <a:xfrm>
            <a:off x="7371377" y="5378892"/>
            <a:ext cx="1742662" cy="322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Técnica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20F80F7-1E4C-4796-AEF8-E3FE3E26905F}"/>
              </a:ext>
            </a:extLst>
          </p:cNvPr>
          <p:cNvSpPr/>
          <p:nvPr/>
        </p:nvSpPr>
        <p:spPr>
          <a:xfrm>
            <a:off x="9647051" y="1628800"/>
            <a:ext cx="2137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/>
              <a:t>OBLIGACIONES FINANCIERAS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99ED2ED-7D9A-4639-8998-33552A069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821357"/>
              </p:ext>
            </p:extLst>
          </p:nvPr>
        </p:nvGraphicFramePr>
        <p:xfrm>
          <a:off x="517009" y="836712"/>
          <a:ext cx="8995019" cy="4251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6583">
                  <a:extLst>
                    <a:ext uri="{9D8B030D-6E8A-4147-A177-3AD203B41FA5}">
                      <a16:colId xmlns:a16="http://schemas.microsoft.com/office/drawing/2014/main" val="393420381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048045546"/>
                    </a:ext>
                  </a:extLst>
                </a:gridCol>
                <a:gridCol w="2553496">
                  <a:extLst>
                    <a:ext uri="{9D8B030D-6E8A-4147-A177-3AD203B41FA5}">
                      <a16:colId xmlns:a16="http://schemas.microsoft.com/office/drawing/2014/main" val="1846834853"/>
                    </a:ext>
                  </a:extLst>
                </a:gridCol>
                <a:gridCol w="809699">
                  <a:extLst>
                    <a:ext uri="{9D8B030D-6E8A-4147-A177-3AD203B41FA5}">
                      <a16:colId xmlns:a16="http://schemas.microsoft.com/office/drawing/2014/main" val="3726160025"/>
                    </a:ext>
                  </a:extLst>
                </a:gridCol>
                <a:gridCol w="809699">
                  <a:extLst>
                    <a:ext uri="{9D8B030D-6E8A-4147-A177-3AD203B41FA5}">
                      <a16:colId xmlns:a16="http://schemas.microsoft.com/office/drawing/2014/main" val="2239248291"/>
                    </a:ext>
                  </a:extLst>
                </a:gridCol>
                <a:gridCol w="809699">
                  <a:extLst>
                    <a:ext uri="{9D8B030D-6E8A-4147-A177-3AD203B41FA5}">
                      <a16:colId xmlns:a16="http://schemas.microsoft.com/office/drawing/2014/main" val="1482525666"/>
                    </a:ext>
                  </a:extLst>
                </a:gridCol>
                <a:gridCol w="809699">
                  <a:extLst>
                    <a:ext uri="{9D8B030D-6E8A-4147-A177-3AD203B41FA5}">
                      <a16:colId xmlns:a16="http://schemas.microsoft.com/office/drawing/2014/main" val="420751254"/>
                    </a:ext>
                  </a:extLst>
                </a:gridCol>
              </a:tblGrid>
              <a:tr h="1895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PRSTM/OMV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Periodicidad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1Q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2Q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3Q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4Q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5006"/>
                  </a:ext>
                </a:extLst>
              </a:tr>
              <a:tr h="56869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dirty="0">
                          <a:effectLst/>
                        </a:rPr>
                        <a:t>Presentación y pago de contraprestación periódica y uso del espectro.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Todos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Trimestral, 30 días calendarios después de finalizado el Trimestre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30 - abr.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30 - jul.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30 - oct.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30 - ene.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035013"/>
                  </a:ext>
                </a:extLst>
              </a:tr>
              <a:tr h="37912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dirty="0">
                          <a:effectLst/>
                        </a:rPr>
                        <a:t>Pago del 50% por renovación permiso de uso del espectro.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COM,  TEL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u="none" strike="noStrike" dirty="0">
                          <a:effectLst/>
                        </a:rPr>
                        <a:t>Trimestral, 30 días calendarios después de finalizado el Trimestre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30 - abr.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30 - jul.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30 - oct.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30 - ene.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252996"/>
                  </a:ext>
                </a:extLst>
              </a:tr>
              <a:tr h="37912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dirty="0">
                          <a:effectLst/>
                        </a:rPr>
                        <a:t>Pagar la Contribución a la CRC.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Todos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Semestral, 30 días calendarios después de finalizado el Semestre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30 - jul.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30 - ene.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302423"/>
                  </a:ext>
                </a:extLst>
              </a:tr>
              <a:tr h="37912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>
                          <a:effectLst/>
                        </a:rPr>
                        <a:t>Formato 3.7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AVA, CMO, TEL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Trimestral, 15 días calendarios después de finalizado el Trimestre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14 - abr.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jul.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oct.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ene.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303544"/>
                  </a:ext>
                </a:extLst>
              </a:tr>
              <a:tr h="37912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>
                          <a:effectLst/>
                        </a:rPr>
                        <a:t>Formato 5.2 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Todos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u="none" strike="noStrike" dirty="0">
                          <a:effectLst/>
                        </a:rPr>
                        <a:t>Trimestral, 15 días calendarios después de finalizado el Trimestre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14 - abr.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jul.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oct.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ene.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704656"/>
                  </a:ext>
                </a:extLst>
              </a:tr>
              <a:tr h="37912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>
                          <a:effectLst/>
                        </a:rPr>
                        <a:t>Formato 1.9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Todos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Trimestral, 45 días calendarios después de finalizado el Trimestre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</a:t>
                      </a:r>
                      <a:r>
                        <a:rPr lang="es-CO" sz="1200" u="none" strike="noStrike" dirty="0" err="1">
                          <a:effectLst/>
                        </a:rPr>
                        <a:t>may</a:t>
                      </a:r>
                      <a:r>
                        <a:rPr lang="es-CO" sz="1200" u="none" strike="noStrike" dirty="0">
                          <a:effectLst/>
                        </a:rPr>
                        <a:t>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14 - ago.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14 - nov.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14 - Feb.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91237"/>
                  </a:ext>
                </a:extLst>
              </a:tr>
              <a:tr h="37912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>
                          <a:effectLst/>
                        </a:rPr>
                        <a:t>Formato 1.7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Todos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u="none" strike="noStrike" dirty="0">
                          <a:effectLst/>
                        </a:rPr>
                        <a:t>Trimestral, 45 días calendarios después de finalizado el Trimestre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may.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14 - ago.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14 - nov.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14 - Feb.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748437"/>
                  </a:ext>
                </a:extLst>
              </a:tr>
              <a:tr h="37912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>
                          <a:effectLst/>
                        </a:rPr>
                        <a:t>Formato 1.8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Todos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u="none" strike="noStrike" dirty="0">
                          <a:effectLst/>
                        </a:rPr>
                        <a:t>Trimestral, 45 días calendarios después de finalizado el Trimestre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15 - </a:t>
                      </a:r>
                      <a:r>
                        <a:rPr lang="es-CO" sz="1200" u="none" strike="noStrike" dirty="0" err="1">
                          <a:effectLst/>
                        </a:rPr>
                        <a:t>may</a:t>
                      </a:r>
                      <a:r>
                        <a:rPr lang="es-CO" sz="1200" u="none" strike="noStrike" dirty="0">
                          <a:effectLst/>
                        </a:rPr>
                        <a:t>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14 - ago.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14 - nov.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14 - Feb.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608877"/>
                  </a:ext>
                </a:extLst>
              </a:tr>
              <a:tr h="45718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>
                          <a:effectLst/>
                        </a:rPr>
                        <a:t>Formato 4.2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>
                          <a:effectLst/>
                        </a:rPr>
                        <a:t>Todos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u="none" strike="noStrike" dirty="0">
                          <a:effectLst/>
                        </a:rPr>
                        <a:t>Trimestral, 45 días calendarios después de finalizado el Trimestre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15 - may.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14 - ago.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14 - nov.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14 - Feb.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363894"/>
                  </a:ext>
                </a:extLst>
              </a:tr>
              <a:tr h="37912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u="none" strike="noStrike" dirty="0">
                          <a:effectLst/>
                        </a:rPr>
                        <a:t>Formato 1.6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u="none" strike="noStrike" dirty="0">
                          <a:effectLst/>
                        </a:rPr>
                        <a:t>Todos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Trimestral, 60 días calendario después de finalizado el Trimestre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30 - </a:t>
                      </a:r>
                      <a:r>
                        <a:rPr lang="es-CO" sz="1200" u="none" strike="noStrike" dirty="0" err="1">
                          <a:effectLst/>
                        </a:rPr>
                        <a:t>may</a:t>
                      </a:r>
                      <a:r>
                        <a:rPr lang="es-CO" sz="1200" u="none" strike="noStrike" dirty="0">
                          <a:effectLst/>
                        </a:rPr>
                        <a:t>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29 - ago.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29 - nov.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1 - Mar.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23654"/>
                  </a:ext>
                </a:extLst>
              </a:tr>
            </a:tbl>
          </a:graphicData>
        </a:graphic>
      </p:graphicFrame>
      <p:sp>
        <p:nvSpPr>
          <p:cNvPr id="9" name="37 Rectángulo">
            <a:extLst>
              <a:ext uri="{FF2B5EF4-FFF2-40B4-BE49-F238E27FC236}">
                <a16:creationId xmlns:a16="http://schemas.microsoft.com/office/drawing/2014/main" id="{BCA5C1DC-3B1F-477C-A437-EE02EBF2AF84}"/>
              </a:ext>
            </a:extLst>
          </p:cNvPr>
          <p:cNvSpPr/>
          <p:nvPr/>
        </p:nvSpPr>
        <p:spPr>
          <a:xfrm>
            <a:off x="9635936" y="2492896"/>
            <a:ext cx="229016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100" b="1" dirty="0">
                <a:solidFill>
                  <a:schemeClr val="accent4">
                    <a:lumMod val="50000"/>
                  </a:schemeClr>
                </a:solidFill>
              </a:rPr>
              <a:t>NOTA: </a:t>
            </a:r>
          </a:p>
          <a:p>
            <a:pPr algn="just"/>
            <a:r>
              <a:rPr lang="es-ES" sz="1100" b="1" dirty="0">
                <a:solidFill>
                  <a:schemeClr val="accent4">
                    <a:lumMod val="50000"/>
                  </a:schemeClr>
                </a:solidFill>
              </a:rPr>
              <a:t>Resolución CRC 5956 de 2020</a:t>
            </a:r>
            <a:r>
              <a:rPr lang="es-ES" sz="1100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es-ES" sz="1100" dirty="0">
                <a:solidFill>
                  <a:schemeClr val="accent4">
                    <a:lumMod val="50000"/>
                  </a:schemeClr>
                </a:solidFill>
              </a:rPr>
              <a:t>  - Artículo 13 mediante E cual se amplia el plazo de reporte de los formatos  1.8, 3.7 y 4.2, hasta el 30 de junio de 2020.</a:t>
            </a:r>
          </a:p>
          <a:p>
            <a:pPr algn="just"/>
            <a:r>
              <a:rPr lang="es-ES" sz="1100" dirty="0">
                <a:solidFill>
                  <a:schemeClr val="accent4">
                    <a:lumMod val="50000"/>
                  </a:schemeClr>
                </a:solidFill>
              </a:rPr>
              <a:t>  - Artículo 14 mediante el  cual se amplia el plazo de reporte de los formatos  1.7 y  1.9, hasta el 31 de mayo de 2020.</a:t>
            </a:r>
          </a:p>
          <a:p>
            <a:pPr algn="just"/>
            <a:r>
              <a:rPr lang="es-ES" sz="1100" b="1" dirty="0">
                <a:solidFill>
                  <a:schemeClr val="accent4">
                    <a:lumMod val="50000"/>
                  </a:schemeClr>
                </a:solidFill>
              </a:rPr>
              <a:t>Resolución MINTIC 595 de  2020:</a:t>
            </a:r>
          </a:p>
          <a:p>
            <a:pPr algn="just"/>
            <a:r>
              <a:rPr lang="es-ES" sz="1100" b="1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s-ES" sz="1100" dirty="0">
                <a:solidFill>
                  <a:schemeClr val="accent4">
                    <a:lumMod val="50000"/>
                  </a:schemeClr>
                </a:solidFill>
              </a:rPr>
              <a:t>Artículo 1. Cronograma de pago de las contraprestaciones, según el artículo 5 del Decreto-ley 464 de 2020.</a:t>
            </a:r>
            <a:endParaRPr lang="es-CO" sz="11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Rectángulo: esquinas redondeadas 1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50877B0-D2DA-4417-BAAD-5C0FE16696AE}"/>
              </a:ext>
            </a:extLst>
          </p:cNvPr>
          <p:cNvSpPr/>
          <p:nvPr/>
        </p:nvSpPr>
        <p:spPr>
          <a:xfrm>
            <a:off x="10848528" y="5255055"/>
            <a:ext cx="1271464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3333CC"/>
                </a:solidFill>
                <a:latin typeface="Arial Black" panose="020B0A04020102020204" pitchFamily="34" charset="0"/>
                <a:hlinkClick r:id="rId5" action="ppaction://hlinksldjump"/>
              </a:rPr>
              <a:t>INICIO</a:t>
            </a:r>
            <a:endParaRPr lang="es-CO" sz="2000" dirty="0">
              <a:solidFill>
                <a:srgbClr val="33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7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F07C138E-4551-4A04-B74B-237784B997DB}"/>
              </a:ext>
            </a:extLst>
          </p:cNvPr>
          <p:cNvSpPr/>
          <p:nvPr/>
        </p:nvSpPr>
        <p:spPr>
          <a:xfrm>
            <a:off x="2723979" y="5301208"/>
            <a:ext cx="6788048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22" name="Rectángulo: esquinas redondeadas 2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041777B-5C54-44A0-835A-9FCC6B22DEE5}"/>
              </a:ext>
            </a:extLst>
          </p:cNvPr>
          <p:cNvSpPr/>
          <p:nvPr/>
        </p:nvSpPr>
        <p:spPr>
          <a:xfrm>
            <a:off x="3148547" y="5378892"/>
            <a:ext cx="1742662" cy="322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Jurídica</a:t>
            </a:r>
          </a:p>
        </p:txBody>
      </p:sp>
      <p:sp>
        <p:nvSpPr>
          <p:cNvPr id="44" name="Rectángulo: esquinas redondeadas 4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29A7ECC-EDC6-4B70-92B1-44D6426E80B3}"/>
              </a:ext>
            </a:extLst>
          </p:cNvPr>
          <p:cNvSpPr/>
          <p:nvPr/>
        </p:nvSpPr>
        <p:spPr>
          <a:xfrm>
            <a:off x="5265254" y="5378892"/>
            <a:ext cx="1742662" cy="322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Financiera</a:t>
            </a:r>
          </a:p>
        </p:txBody>
      </p:sp>
      <p:sp>
        <p:nvSpPr>
          <p:cNvPr id="45" name="Rectángulo: esquinas redondeadas 4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E1B12F9-8EA5-4AEB-876D-C663C3CDF20E}"/>
              </a:ext>
            </a:extLst>
          </p:cNvPr>
          <p:cNvSpPr/>
          <p:nvPr/>
        </p:nvSpPr>
        <p:spPr>
          <a:xfrm>
            <a:off x="7371377" y="5378892"/>
            <a:ext cx="1742662" cy="32283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Técnica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919BC9DF-2865-464D-B780-3F5BBFF442FE}"/>
              </a:ext>
            </a:extLst>
          </p:cNvPr>
          <p:cNvSpPr/>
          <p:nvPr/>
        </p:nvSpPr>
        <p:spPr>
          <a:xfrm>
            <a:off x="8014949" y="2508608"/>
            <a:ext cx="3758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600" b="1" dirty="0"/>
              <a:t>OBLIGACIONES TÉCNICAS</a:t>
            </a:r>
          </a:p>
        </p:txBody>
      </p:sp>
      <p:pic>
        <p:nvPicPr>
          <p:cNvPr id="23" name="15 Imagen">
            <a:extLst>
              <a:ext uri="{FF2B5EF4-FFF2-40B4-BE49-F238E27FC236}">
                <a16:creationId xmlns:a16="http://schemas.microsoft.com/office/drawing/2014/main" id="{C24ABDE0-3FDA-4FA4-A866-A65B87FD00DF}"/>
              </a:ext>
            </a:extLst>
          </p:cNvPr>
          <p:cNvPicPr/>
          <p:nvPr/>
        </p:nvPicPr>
        <p:blipFill rotWithShape="1">
          <a:blip r:embed="rId5"/>
          <a:srcRect l="29043" t="8696" r="27986" b="22554"/>
          <a:stretch/>
        </p:blipFill>
        <p:spPr bwMode="auto">
          <a:xfrm>
            <a:off x="695400" y="861434"/>
            <a:ext cx="5832648" cy="4105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ángulo: esquinas redondeadas 1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E4D2EA5-8573-47C0-9C87-4EC0009D1160}"/>
              </a:ext>
            </a:extLst>
          </p:cNvPr>
          <p:cNvSpPr/>
          <p:nvPr/>
        </p:nvSpPr>
        <p:spPr>
          <a:xfrm>
            <a:off x="10848528" y="5255055"/>
            <a:ext cx="1271464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3333CC"/>
                </a:solidFill>
                <a:latin typeface="Arial Black" panose="020B0A04020102020204" pitchFamily="34" charset="0"/>
                <a:hlinkClick r:id="rId6" action="ppaction://hlinksldjump"/>
              </a:rPr>
              <a:t>INICIO</a:t>
            </a:r>
            <a:endParaRPr lang="es-CO" sz="2000" dirty="0">
              <a:solidFill>
                <a:srgbClr val="33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5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0310E98B-A0DD-4165-8EB9-47C964C9E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3" y="620688"/>
            <a:ext cx="8545069" cy="4602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40 CuadroTexto"/>
          <p:cNvSpPr txBox="1"/>
          <p:nvPr/>
        </p:nvSpPr>
        <p:spPr>
          <a:xfrm>
            <a:off x="1307087" y="4530606"/>
            <a:ext cx="7466822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 cmpd="sng">
            <a:noFill/>
          </a:ln>
        </p:spPr>
        <p:txBody>
          <a:bodyPr wrap="square" rtlCol="0">
            <a:spAutoFit/>
          </a:bodyPr>
          <a:lstStyle/>
          <a:p>
            <a:pPr marL="266700" lvl="2" indent="-180975"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schemeClr val="bg1"/>
                </a:solidFill>
              </a:rPr>
              <a:t>Bloqueo páginas Material de abuso sexual de niñas, niños y adolescentes (TODOS)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C50C41C8-EC8F-4E0A-BB3B-028C439418D7}"/>
              </a:ext>
            </a:extLst>
          </p:cNvPr>
          <p:cNvSpPr/>
          <p:nvPr/>
        </p:nvSpPr>
        <p:spPr>
          <a:xfrm>
            <a:off x="2723979" y="5301208"/>
            <a:ext cx="6788048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29" name="Rectángulo: esquinas redondeadas 2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012EE67-AE49-4AE4-9964-D00552DF54B3}"/>
              </a:ext>
            </a:extLst>
          </p:cNvPr>
          <p:cNvSpPr/>
          <p:nvPr/>
        </p:nvSpPr>
        <p:spPr>
          <a:xfrm>
            <a:off x="3148547" y="5378892"/>
            <a:ext cx="1742662" cy="322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Jurídica</a:t>
            </a:r>
          </a:p>
        </p:txBody>
      </p:sp>
      <p:sp>
        <p:nvSpPr>
          <p:cNvPr id="12" name="Bocadillo: rectángulo 11">
            <a:extLst>
              <a:ext uri="{FF2B5EF4-FFF2-40B4-BE49-F238E27FC236}">
                <a16:creationId xmlns:a16="http://schemas.microsoft.com/office/drawing/2014/main" id="{ED7E40CA-B163-4BEB-AAD7-F4AD1A0D7E26}"/>
              </a:ext>
            </a:extLst>
          </p:cNvPr>
          <p:cNvSpPr/>
          <p:nvPr/>
        </p:nvSpPr>
        <p:spPr>
          <a:xfrm>
            <a:off x="8663710" y="678075"/>
            <a:ext cx="1747594" cy="478202"/>
          </a:xfrm>
          <a:prstGeom prst="wedgeRectCallout">
            <a:avLst>
              <a:gd name="adj1" fmla="val -30793"/>
              <a:gd name="adj2" fmla="val -4712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b="1" dirty="0">
              <a:solidFill>
                <a:schemeClr val="bg1"/>
              </a:solidFill>
            </a:endParaRPr>
          </a:p>
          <a:p>
            <a:pPr algn="ctr"/>
            <a:r>
              <a:rPr lang="es-CO" sz="1400" b="1" dirty="0">
                <a:solidFill>
                  <a:schemeClr val="bg1"/>
                </a:solidFill>
              </a:rPr>
              <a:t>PERMANENTES TÉCNICAS</a:t>
            </a:r>
          </a:p>
          <a:p>
            <a:pPr algn="ctr"/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14" name="Rectángulo: esquinas redondeadas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1141DB1-FD90-4C9E-A986-B91709777DCA}"/>
              </a:ext>
            </a:extLst>
          </p:cNvPr>
          <p:cNvSpPr/>
          <p:nvPr/>
        </p:nvSpPr>
        <p:spPr>
          <a:xfrm>
            <a:off x="7371377" y="5378892"/>
            <a:ext cx="1742662" cy="32283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Técnica</a:t>
            </a:r>
          </a:p>
        </p:txBody>
      </p:sp>
      <p:sp>
        <p:nvSpPr>
          <p:cNvPr id="15" name="Rectángulo: esquinas redondeadas 1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ED27ED2-A0A4-49FB-8F27-DAADF28A591A}"/>
              </a:ext>
            </a:extLst>
          </p:cNvPr>
          <p:cNvSpPr/>
          <p:nvPr/>
        </p:nvSpPr>
        <p:spPr>
          <a:xfrm>
            <a:off x="5265254" y="5378892"/>
            <a:ext cx="1742662" cy="3228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Financiera</a:t>
            </a:r>
          </a:p>
        </p:txBody>
      </p:sp>
      <p:sp>
        <p:nvSpPr>
          <p:cNvPr id="16" name="Flecha: pentágono 15">
            <a:hlinkClick r:id="rId6" action="ppaction://hlinksldjump"/>
            <a:extLst>
              <a:ext uri="{FF2B5EF4-FFF2-40B4-BE49-F238E27FC236}">
                <a16:creationId xmlns:a16="http://schemas.microsoft.com/office/drawing/2014/main" id="{5D2D7C9B-E93B-4C35-9B47-6A55F7F727AC}"/>
              </a:ext>
            </a:extLst>
          </p:cNvPr>
          <p:cNvSpPr/>
          <p:nvPr/>
        </p:nvSpPr>
        <p:spPr>
          <a:xfrm>
            <a:off x="9696400" y="3122777"/>
            <a:ext cx="2180796" cy="1253815"/>
          </a:xfrm>
          <a:prstGeom prst="homePlate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CO" sz="1400" b="1" dirty="0">
                <a:solidFill>
                  <a:prstClr val="white"/>
                </a:solidFill>
              </a:rPr>
              <a:t>Prevenir y contrarrestar el material de abuso sexual en niñas, niños y adolescentes</a:t>
            </a:r>
          </a:p>
        </p:txBody>
      </p:sp>
      <p:pic>
        <p:nvPicPr>
          <p:cNvPr id="18" name="Imagen 17">
            <a:hlinkClick r:id="" action="ppaction://noaction"/>
            <a:extLst>
              <a:ext uri="{FF2B5EF4-FFF2-40B4-BE49-F238E27FC236}">
                <a16:creationId xmlns:a16="http://schemas.microsoft.com/office/drawing/2014/main" id="{977310E2-3ACC-45CC-913F-E41B39292B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616" y="3960275"/>
            <a:ext cx="600032" cy="579851"/>
          </a:xfrm>
          <a:prstGeom prst="rect">
            <a:avLst/>
          </a:prstGeom>
        </p:spPr>
      </p:pic>
      <p:sp>
        <p:nvSpPr>
          <p:cNvPr id="13" name="37 CuadroTexto">
            <a:extLst>
              <a:ext uri="{FF2B5EF4-FFF2-40B4-BE49-F238E27FC236}">
                <a16:creationId xmlns:a16="http://schemas.microsoft.com/office/drawing/2014/main" id="{7B849DC4-2464-45A2-838E-A099883ED9EE}"/>
              </a:ext>
            </a:extLst>
          </p:cNvPr>
          <p:cNvSpPr txBox="1"/>
          <p:nvPr/>
        </p:nvSpPr>
        <p:spPr>
          <a:xfrm>
            <a:off x="1343472" y="764704"/>
            <a:ext cx="7522953" cy="3613746"/>
          </a:xfrm>
          <a:prstGeom prst="rect">
            <a:avLst/>
          </a:prstGeom>
          <a:noFill/>
          <a:ln cmpd="sng">
            <a:noFill/>
          </a:ln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400" dirty="0"/>
              <a:t>No limitación al acceso y Neutralidad en Internet. (TODOS)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400" dirty="0"/>
              <a:t>Seguridad y Ciber seguridad de red. (COM, CMO, TEL, AVA, ETB)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400" dirty="0"/>
              <a:t>Acceso a los Gestores OSS - Almacenamiento Sobre OSS. (COM, CMO, TEL, AVA, ETB)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400" dirty="0"/>
              <a:t>Almacenamiento Histórico contadores. (COM, CMO, TEL, AVA)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400" dirty="0"/>
              <a:t>Bloqueo de señal en cárceles (COM, CMO, TEL, AVA, ETB)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/>
              <a:t>Fórmulas remitidas por </a:t>
            </a:r>
            <a:r>
              <a:rPr lang="pt-BR" sz="1400" dirty="0" err="1"/>
              <a:t>los</a:t>
            </a:r>
            <a:r>
              <a:rPr lang="pt-BR" sz="1400" dirty="0"/>
              <a:t> PRSTM (COM, CMO, TEL, AVA)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400" dirty="0"/>
              <a:t>Interconexión (COM, CMO, TEL, AVA, ETB)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400" dirty="0" err="1"/>
              <a:t>Roaming</a:t>
            </a:r>
            <a:r>
              <a:rPr lang="es-CO" sz="1400" dirty="0"/>
              <a:t> Automático Nacional (RAN) (COM, CMO, TEL, AVA, ETB)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400" dirty="0"/>
              <a:t>Planes Técnicos (COM, CMO, TEL, AVA, ETB)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1400" dirty="0"/>
              <a:t>Atención de emergencias (TODOS)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400" dirty="0"/>
              <a:t>Actualización mapas de cobertura en la página WEB (TOOS)</a:t>
            </a:r>
            <a:endParaRPr lang="es-CO" sz="1400" dirty="0"/>
          </a:p>
        </p:txBody>
      </p:sp>
      <p:sp>
        <p:nvSpPr>
          <p:cNvPr id="19" name="Rectángulo: esquinas redondeadas 1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17B0B8A-B9C0-4546-A91E-1B5848D0061D}"/>
              </a:ext>
            </a:extLst>
          </p:cNvPr>
          <p:cNvSpPr/>
          <p:nvPr/>
        </p:nvSpPr>
        <p:spPr>
          <a:xfrm>
            <a:off x="10848528" y="5301208"/>
            <a:ext cx="1271464" cy="478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rgbClr val="3333CC"/>
                </a:solidFill>
                <a:latin typeface="Arial Black" panose="020B0A04020102020204" pitchFamily="34" charset="0"/>
                <a:hlinkClick r:id="rId8" action="ppaction://hlinksldjump"/>
              </a:rPr>
              <a:t>INICIO</a:t>
            </a:r>
            <a:endParaRPr lang="es-CO" sz="2000" dirty="0">
              <a:solidFill>
                <a:srgbClr val="33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60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 sz="2000" b="1" dirty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8445</TotalTime>
  <Words>1904</Words>
  <Application>Microsoft Office PowerPoint</Application>
  <PresentationFormat>Panorámica</PresentationFormat>
  <Paragraphs>364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Gustavo Suarez Cruz</dc:creator>
  <cp:lastModifiedBy>Ricardo Forero Montero</cp:lastModifiedBy>
  <cp:revision>337</cp:revision>
  <dcterms:created xsi:type="dcterms:W3CDTF">2017-09-05T15:31:44Z</dcterms:created>
  <dcterms:modified xsi:type="dcterms:W3CDTF">2020-07-14T17:21:39Z</dcterms:modified>
</cp:coreProperties>
</file>