
<file path=[Content_Types].xml><?xml version="1.0" encoding="utf-8"?>
<Types xmlns="http://schemas.openxmlformats.org/package/2006/content-types">
  <Default Extension="emf" ContentType="image/x-emf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7" r:id="rId2"/>
    <p:sldId id="488" r:id="rId3"/>
    <p:sldId id="497" r:id="rId4"/>
    <p:sldId id="498" r:id="rId5"/>
    <p:sldId id="500" r:id="rId6"/>
    <p:sldId id="507" r:id="rId7"/>
    <p:sldId id="506" r:id="rId8"/>
    <p:sldId id="508" r:id="rId9"/>
    <p:sldId id="272" r:id="rId10"/>
  </p:sldIdLst>
  <p:sldSz cx="12192000" cy="6858000"/>
  <p:notesSz cx="6858000" cy="9144000"/>
  <p:defaultTextStyle>
    <a:defPPr>
      <a:defRPr lang="es-C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99CC00"/>
    <a:srgbClr val="0066FF"/>
    <a:srgbClr val="336600"/>
    <a:srgbClr val="FF0066"/>
    <a:srgbClr val="ABC674"/>
    <a:srgbClr val="3333CC"/>
    <a:srgbClr val="404040"/>
    <a:srgbClr val="D0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82" autoAdjust="0"/>
    <p:restoredTop sz="69217" autoAdjust="0"/>
  </p:normalViewPr>
  <p:slideViewPr>
    <p:cSldViewPr>
      <p:cViewPr varScale="1">
        <p:scale>
          <a:sx n="72" d="100"/>
          <a:sy n="72" d="100"/>
        </p:scale>
        <p:origin x="72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8CFACD6E-0118-49E1-8A29-880228DE688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MS PGothic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86E4269-C115-404D-92F7-1B92A757DD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charset="0"/>
                <a:ea typeface="MS PGothic" charset="-128"/>
              </a:defRPr>
            </a:lvl1pPr>
          </a:lstStyle>
          <a:p>
            <a:pPr>
              <a:defRPr/>
            </a:pPr>
            <a:fld id="{03E9BCE3-B7DE-4AB2-9D3C-C7960E58DF9A}" type="datetimeFigureOut">
              <a:rPr lang="es-ES_tradnl"/>
              <a:pPr>
                <a:defRPr/>
              </a:pPr>
              <a:t>14/07/2020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01ED88E-47E5-475B-BFB0-F40DF2AE787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MS PGothic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84BD823-B555-467A-B0D3-72B6B97D17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9E27D1B-A073-4582-8733-C3DF3E7DFBFA}" type="slidenum">
              <a:rPr lang="es-ES_tradnl" altLang="es-CO"/>
              <a:pPr>
                <a:defRPr/>
              </a:pPr>
              <a:t>‹Nº›</a:t>
            </a:fld>
            <a:endParaRPr lang="es-ES_tradnl" altLang="es-CO"/>
          </a:p>
        </p:txBody>
      </p:sp>
    </p:spTree>
    <p:extLst>
      <p:ext uri="{BB962C8B-B14F-4D97-AF65-F5344CB8AC3E}">
        <p14:creationId xmlns:p14="http://schemas.microsoft.com/office/powerpoint/2010/main" val="2326989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94775EEC-7872-400B-909D-EB81D046CEA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MS PGothic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A09A7EC-A616-4899-966B-CB4D08F3E20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charset="0"/>
                <a:ea typeface="MS PGothic" charset="-128"/>
              </a:defRPr>
            </a:lvl1pPr>
          </a:lstStyle>
          <a:p>
            <a:pPr>
              <a:defRPr/>
            </a:pPr>
            <a:fld id="{060EF962-769C-4F2A-B441-37F75B3447A6}" type="datetimeFigureOut">
              <a:rPr lang="es-ES_tradnl"/>
              <a:pPr>
                <a:defRPr/>
              </a:pPr>
              <a:t>14/07/2020</a:t>
            </a:fld>
            <a:endParaRPr lang="es-ES_tradnl"/>
          </a:p>
        </p:txBody>
      </p:sp>
      <p:sp>
        <p:nvSpPr>
          <p:cNvPr id="4" name="Marcador de imagen de diapositiva 3">
            <a:extLst>
              <a:ext uri="{FF2B5EF4-FFF2-40B4-BE49-F238E27FC236}">
                <a16:creationId xmlns:a16="http://schemas.microsoft.com/office/drawing/2014/main" id="{60E3F605-019B-48D1-B3CB-7E5D7A38C09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_tradnl" noProof="0"/>
          </a:p>
        </p:txBody>
      </p:sp>
      <p:sp>
        <p:nvSpPr>
          <p:cNvPr id="5" name="Marcador de notas 4">
            <a:extLst>
              <a:ext uri="{FF2B5EF4-FFF2-40B4-BE49-F238E27FC236}">
                <a16:creationId xmlns:a16="http://schemas.microsoft.com/office/drawing/2014/main" id="{60A2AAC2-CB06-40F7-9FCA-90A68C7363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noProof="0"/>
              <a:t>Haga clic para modificar el estilo de texto del patrón</a:t>
            </a:r>
          </a:p>
          <a:p>
            <a:pPr lvl="1"/>
            <a:r>
              <a:rPr lang="es-ES_tradnl" noProof="0"/>
              <a:t>Segundo nivel</a:t>
            </a:r>
          </a:p>
          <a:p>
            <a:pPr lvl="2"/>
            <a:r>
              <a:rPr lang="es-ES_tradnl" noProof="0"/>
              <a:t>Tercer nivel</a:t>
            </a:r>
          </a:p>
          <a:p>
            <a:pPr lvl="3"/>
            <a:r>
              <a:rPr lang="es-ES_tradnl" noProof="0"/>
              <a:t>Cuarto nivel</a:t>
            </a:r>
          </a:p>
          <a:p>
            <a:pPr lvl="4"/>
            <a:r>
              <a:rPr lang="es-ES_tradnl" noProof="0"/>
              <a:t>Quinto nivel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A0449EF-46A5-4E71-B706-EDEAA76A346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MS PGothic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6C1BD74-0F5C-4CEA-B1BB-A67FB7ACA1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F7EAA98-3B16-4084-95FD-9BF6B6E01345}" type="slidenum">
              <a:rPr lang="es-ES_tradnl" altLang="es-CO"/>
              <a:pPr>
                <a:defRPr/>
              </a:pPr>
              <a:t>‹Nº›</a:t>
            </a:fld>
            <a:endParaRPr lang="es-ES_tradnl" altLang="es-CO"/>
          </a:p>
        </p:txBody>
      </p:sp>
    </p:spTree>
    <p:extLst>
      <p:ext uri="{BB962C8B-B14F-4D97-AF65-F5344CB8AC3E}">
        <p14:creationId xmlns:p14="http://schemas.microsoft.com/office/powerpoint/2010/main" val="4861390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7EAA98-3B16-4084-95FD-9BF6B6E01345}" type="slidenum">
              <a:rPr lang="es-ES_tradnl" altLang="es-CO" smtClean="0"/>
              <a:pPr>
                <a:defRPr/>
              </a:pPr>
              <a:t>1</a:t>
            </a:fld>
            <a:endParaRPr lang="es-ES_tradnl" altLang="es-CO"/>
          </a:p>
        </p:txBody>
      </p:sp>
    </p:spTree>
    <p:extLst>
      <p:ext uri="{BB962C8B-B14F-4D97-AF65-F5344CB8AC3E}">
        <p14:creationId xmlns:p14="http://schemas.microsoft.com/office/powerpoint/2010/main" val="2962426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7EAA98-3B16-4084-95FD-9BF6B6E01345}" type="slidenum">
              <a:rPr lang="es-ES_tradnl" altLang="es-CO" smtClean="0"/>
              <a:pPr>
                <a:defRPr/>
              </a:pPr>
              <a:t>2</a:t>
            </a:fld>
            <a:endParaRPr lang="es-ES_tradnl" altLang="es-CO"/>
          </a:p>
        </p:txBody>
      </p:sp>
    </p:spTree>
    <p:extLst>
      <p:ext uri="{BB962C8B-B14F-4D97-AF65-F5344CB8AC3E}">
        <p14:creationId xmlns:p14="http://schemas.microsoft.com/office/powerpoint/2010/main" val="1781088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7EAA98-3B16-4084-95FD-9BF6B6E01345}" type="slidenum">
              <a:rPr lang="es-ES_tradnl" altLang="es-CO" smtClean="0"/>
              <a:pPr>
                <a:defRPr/>
              </a:pPr>
              <a:t>3</a:t>
            </a:fld>
            <a:endParaRPr lang="es-ES_tradnl" altLang="es-CO"/>
          </a:p>
        </p:txBody>
      </p:sp>
    </p:spTree>
    <p:extLst>
      <p:ext uri="{BB962C8B-B14F-4D97-AF65-F5344CB8AC3E}">
        <p14:creationId xmlns:p14="http://schemas.microsoft.com/office/powerpoint/2010/main" val="2914411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7EAA98-3B16-4084-95FD-9BF6B6E01345}" type="slidenum">
              <a:rPr lang="es-ES_tradnl" altLang="es-CO" smtClean="0"/>
              <a:pPr>
                <a:defRPr/>
              </a:pPr>
              <a:t>4</a:t>
            </a:fld>
            <a:endParaRPr lang="es-ES_tradnl" altLang="es-CO"/>
          </a:p>
        </p:txBody>
      </p:sp>
    </p:spTree>
    <p:extLst>
      <p:ext uri="{BB962C8B-B14F-4D97-AF65-F5344CB8AC3E}">
        <p14:creationId xmlns:p14="http://schemas.microsoft.com/office/powerpoint/2010/main" val="2914411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7EAA98-3B16-4084-95FD-9BF6B6E01345}" type="slidenum">
              <a:rPr lang="es-ES_tradnl" altLang="es-CO" smtClean="0"/>
              <a:pPr>
                <a:defRPr/>
              </a:pPr>
              <a:t>5</a:t>
            </a:fld>
            <a:endParaRPr lang="es-ES_tradnl" altLang="es-CO"/>
          </a:p>
        </p:txBody>
      </p:sp>
    </p:spTree>
    <p:extLst>
      <p:ext uri="{BB962C8B-B14F-4D97-AF65-F5344CB8AC3E}">
        <p14:creationId xmlns:p14="http://schemas.microsoft.com/office/powerpoint/2010/main" val="2914411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7EAA98-3B16-4084-95FD-9BF6B6E01345}" type="slidenum">
              <a:rPr lang="es-ES_tradnl" altLang="es-CO" smtClean="0"/>
              <a:pPr>
                <a:defRPr/>
              </a:pPr>
              <a:t>6</a:t>
            </a:fld>
            <a:endParaRPr lang="es-ES_tradnl" altLang="es-CO"/>
          </a:p>
        </p:txBody>
      </p:sp>
    </p:spTree>
    <p:extLst>
      <p:ext uri="{BB962C8B-B14F-4D97-AF65-F5344CB8AC3E}">
        <p14:creationId xmlns:p14="http://schemas.microsoft.com/office/powerpoint/2010/main" val="2914411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7EAA98-3B16-4084-95FD-9BF6B6E01345}" type="slidenum">
              <a:rPr lang="es-ES_tradnl" altLang="es-CO" smtClean="0"/>
              <a:pPr>
                <a:defRPr/>
              </a:pPr>
              <a:t>7</a:t>
            </a:fld>
            <a:endParaRPr lang="es-ES_tradnl" altLang="es-CO"/>
          </a:p>
        </p:txBody>
      </p:sp>
    </p:spTree>
    <p:extLst>
      <p:ext uri="{BB962C8B-B14F-4D97-AF65-F5344CB8AC3E}">
        <p14:creationId xmlns:p14="http://schemas.microsoft.com/office/powerpoint/2010/main" val="29144117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7EAA98-3B16-4084-95FD-9BF6B6E01345}" type="slidenum">
              <a:rPr lang="es-ES_tradnl" altLang="es-CO" smtClean="0"/>
              <a:pPr>
                <a:defRPr/>
              </a:pPr>
              <a:t>8</a:t>
            </a:fld>
            <a:endParaRPr lang="es-ES_tradnl" altLang="es-CO"/>
          </a:p>
        </p:txBody>
      </p:sp>
    </p:spTree>
    <p:extLst>
      <p:ext uri="{BB962C8B-B14F-4D97-AF65-F5344CB8AC3E}">
        <p14:creationId xmlns:p14="http://schemas.microsoft.com/office/powerpoint/2010/main" val="2914411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3CEB3D0A-01A1-495C-8228-0EE8F1023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4D01C-DF0F-4AC2-8D8A-973F911DDA48}" type="datetimeFigureOut">
              <a:rPr lang="es-CO" altLang="es-ES"/>
              <a:pPr>
                <a:defRPr/>
              </a:pPr>
              <a:t>14/07/2020</a:t>
            </a:fld>
            <a:endParaRPr lang="es-CO" alt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86239645-2441-4BA7-980D-5CD676096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8B608FFC-AB71-4BCA-9261-0FEA12069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3129D-B3FA-4E8D-BA10-225E5FBF048B}" type="slidenum">
              <a:rPr lang="es-CO" altLang="es-ES"/>
              <a:pPr>
                <a:defRPr/>
              </a:pPr>
              <a:t>‹Nº›</a:t>
            </a:fld>
            <a:endParaRPr lang="es-CO" altLang="es-ES"/>
          </a:p>
        </p:txBody>
      </p:sp>
    </p:spTree>
    <p:extLst>
      <p:ext uri="{BB962C8B-B14F-4D97-AF65-F5344CB8AC3E}">
        <p14:creationId xmlns:p14="http://schemas.microsoft.com/office/powerpoint/2010/main" val="915275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7D5FCEBF-023A-44D6-956D-F71B042AB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3EA1F-07D2-408B-8F85-985EFFAED684}" type="datetimeFigureOut">
              <a:rPr lang="es-CO" altLang="es-ES"/>
              <a:pPr>
                <a:defRPr/>
              </a:pPr>
              <a:t>14/07/2020</a:t>
            </a:fld>
            <a:endParaRPr lang="es-CO" alt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CAA044A5-FCD0-46C7-9977-2DA4925DB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E51CFE51-8F38-40A5-995C-0E56D3267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0B1D0-AD74-4BA9-8D25-138A868FE573}" type="slidenum">
              <a:rPr lang="es-CO" altLang="es-ES"/>
              <a:pPr>
                <a:defRPr/>
              </a:pPr>
              <a:t>‹Nº›</a:t>
            </a:fld>
            <a:endParaRPr lang="es-CO" altLang="es-ES"/>
          </a:p>
        </p:txBody>
      </p:sp>
    </p:spTree>
    <p:extLst>
      <p:ext uri="{BB962C8B-B14F-4D97-AF65-F5344CB8AC3E}">
        <p14:creationId xmlns:p14="http://schemas.microsoft.com/office/powerpoint/2010/main" val="1651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CC68F545-3F69-4795-8CF5-404142A7C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2B29C-9302-4B0B-8714-455DBE624B0C}" type="datetimeFigureOut">
              <a:rPr lang="es-CO" altLang="es-ES"/>
              <a:pPr>
                <a:defRPr/>
              </a:pPr>
              <a:t>14/07/2020</a:t>
            </a:fld>
            <a:endParaRPr lang="es-CO" alt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D41B1FDC-EA24-4BA3-9488-F33659985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C495FCD0-78BE-4095-A8D2-8558813F5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1D66C-FB09-487A-86FB-B9278EC6363D}" type="slidenum">
              <a:rPr lang="es-CO" altLang="es-ES"/>
              <a:pPr>
                <a:defRPr/>
              </a:pPr>
              <a:t>‹Nº›</a:t>
            </a:fld>
            <a:endParaRPr lang="es-CO" altLang="es-ES"/>
          </a:p>
        </p:txBody>
      </p:sp>
    </p:spTree>
    <p:extLst>
      <p:ext uri="{BB962C8B-B14F-4D97-AF65-F5344CB8AC3E}">
        <p14:creationId xmlns:p14="http://schemas.microsoft.com/office/powerpoint/2010/main" val="4027848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D8F67A23-3A83-4126-9A3D-4C1CB1C43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8181E-87A7-41A5-B887-C60A3663C1AA}" type="datetimeFigureOut">
              <a:rPr lang="es-CO" altLang="es-ES"/>
              <a:pPr>
                <a:defRPr/>
              </a:pPr>
              <a:t>14/07/2020</a:t>
            </a:fld>
            <a:endParaRPr lang="es-CO" alt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12790A3D-1EF5-4046-9485-655F10E32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6F94B76B-FC8A-4319-8E99-DBD3B7FF9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1C5FE-8886-4D6F-819D-47B69BA75488}" type="slidenum">
              <a:rPr lang="es-CO" altLang="es-ES"/>
              <a:pPr>
                <a:defRPr/>
              </a:pPr>
              <a:t>‹Nº›</a:t>
            </a:fld>
            <a:endParaRPr lang="es-CO" altLang="es-ES"/>
          </a:p>
        </p:txBody>
      </p:sp>
    </p:spTree>
    <p:extLst>
      <p:ext uri="{BB962C8B-B14F-4D97-AF65-F5344CB8AC3E}">
        <p14:creationId xmlns:p14="http://schemas.microsoft.com/office/powerpoint/2010/main" val="316777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E230EE1F-0165-44E8-89B5-FBCD25C10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DC260-FC92-48B2-B458-295C480E30BA}" type="datetimeFigureOut">
              <a:rPr lang="es-CO" altLang="es-ES"/>
              <a:pPr>
                <a:defRPr/>
              </a:pPr>
              <a:t>14/07/2020</a:t>
            </a:fld>
            <a:endParaRPr lang="es-CO" alt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D7FF1543-ECA0-461C-AD81-64B05CA5D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F2F53992-7483-4E30-97DA-3E7DC9342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43DCC-F5F5-404A-8C74-E839333419A3}" type="slidenum">
              <a:rPr lang="es-CO" altLang="es-ES"/>
              <a:pPr>
                <a:defRPr/>
              </a:pPr>
              <a:t>‹Nº›</a:t>
            </a:fld>
            <a:endParaRPr lang="es-CO" altLang="es-ES"/>
          </a:p>
        </p:txBody>
      </p:sp>
    </p:spTree>
    <p:extLst>
      <p:ext uri="{BB962C8B-B14F-4D97-AF65-F5344CB8AC3E}">
        <p14:creationId xmlns:p14="http://schemas.microsoft.com/office/powerpoint/2010/main" val="1270772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215E9376-01CA-4F46-86E7-AD424F19B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E8FC9-C4B4-4BB0-8CB5-8ABF98B506FB}" type="datetimeFigureOut">
              <a:rPr lang="es-CO" altLang="es-ES"/>
              <a:pPr>
                <a:defRPr/>
              </a:pPr>
              <a:t>14/07/2020</a:t>
            </a:fld>
            <a:endParaRPr lang="es-CO" alt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318A738C-CA25-48AE-AD99-ABC7EE669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33A39736-661A-4A28-9272-E283F1E1A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EDAD3-EC02-44DD-980E-41166B0B1A79}" type="slidenum">
              <a:rPr lang="es-CO" altLang="es-ES"/>
              <a:pPr>
                <a:defRPr/>
              </a:pPr>
              <a:t>‹Nº›</a:t>
            </a:fld>
            <a:endParaRPr lang="es-CO" altLang="es-ES"/>
          </a:p>
        </p:txBody>
      </p:sp>
    </p:spTree>
    <p:extLst>
      <p:ext uri="{BB962C8B-B14F-4D97-AF65-F5344CB8AC3E}">
        <p14:creationId xmlns:p14="http://schemas.microsoft.com/office/powerpoint/2010/main" val="802419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3 Marcador de fecha">
            <a:extLst>
              <a:ext uri="{FF2B5EF4-FFF2-40B4-BE49-F238E27FC236}">
                <a16:creationId xmlns:a16="http://schemas.microsoft.com/office/drawing/2014/main" id="{67B4338C-207B-4ECE-A12F-4EDA829E9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76690-A6C1-4453-90DD-DAEE0300CCDA}" type="datetimeFigureOut">
              <a:rPr lang="es-CO" altLang="es-ES"/>
              <a:pPr>
                <a:defRPr/>
              </a:pPr>
              <a:t>14/07/2020</a:t>
            </a:fld>
            <a:endParaRPr lang="es-CO" altLang="es-ES"/>
          </a:p>
        </p:txBody>
      </p:sp>
      <p:sp>
        <p:nvSpPr>
          <p:cNvPr id="8" name="4 Marcador de pie de página">
            <a:extLst>
              <a:ext uri="{FF2B5EF4-FFF2-40B4-BE49-F238E27FC236}">
                <a16:creationId xmlns:a16="http://schemas.microsoft.com/office/drawing/2014/main" id="{77F13C00-8210-4666-8151-0EC3A9C01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9" name="5 Marcador de número de diapositiva">
            <a:extLst>
              <a:ext uri="{FF2B5EF4-FFF2-40B4-BE49-F238E27FC236}">
                <a16:creationId xmlns:a16="http://schemas.microsoft.com/office/drawing/2014/main" id="{CDC45D77-70E7-4844-AA3C-5D94E95C4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E6E06-5903-456A-8C4F-2DED04CD41D8}" type="slidenum">
              <a:rPr lang="es-CO" altLang="es-ES"/>
              <a:pPr>
                <a:defRPr/>
              </a:pPr>
              <a:t>‹Nº›</a:t>
            </a:fld>
            <a:endParaRPr lang="es-CO" altLang="es-ES"/>
          </a:p>
        </p:txBody>
      </p:sp>
    </p:spTree>
    <p:extLst>
      <p:ext uri="{BB962C8B-B14F-4D97-AF65-F5344CB8AC3E}">
        <p14:creationId xmlns:p14="http://schemas.microsoft.com/office/powerpoint/2010/main" val="1548206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3 Marcador de fecha">
            <a:extLst>
              <a:ext uri="{FF2B5EF4-FFF2-40B4-BE49-F238E27FC236}">
                <a16:creationId xmlns:a16="http://schemas.microsoft.com/office/drawing/2014/main" id="{51422E3D-F414-4586-9D8D-9D2D4046C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DA1EC-0490-4255-990B-41B51C7C7BA5}" type="datetimeFigureOut">
              <a:rPr lang="es-CO" altLang="es-ES"/>
              <a:pPr>
                <a:defRPr/>
              </a:pPr>
              <a:t>14/07/2020</a:t>
            </a:fld>
            <a:endParaRPr lang="es-CO" altLang="es-ES"/>
          </a:p>
        </p:txBody>
      </p:sp>
      <p:sp>
        <p:nvSpPr>
          <p:cNvPr id="4" name="4 Marcador de pie de página">
            <a:extLst>
              <a:ext uri="{FF2B5EF4-FFF2-40B4-BE49-F238E27FC236}">
                <a16:creationId xmlns:a16="http://schemas.microsoft.com/office/drawing/2014/main" id="{5622C4CA-FA5B-4B24-83E4-FEC340E98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5 Marcador de número de diapositiva">
            <a:extLst>
              <a:ext uri="{FF2B5EF4-FFF2-40B4-BE49-F238E27FC236}">
                <a16:creationId xmlns:a16="http://schemas.microsoft.com/office/drawing/2014/main" id="{F76518D7-62BA-4DF4-9034-EB926EF7B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FCE10-01B7-47B3-9BC8-87E545170D09}" type="slidenum">
              <a:rPr lang="es-CO" altLang="es-ES"/>
              <a:pPr>
                <a:defRPr/>
              </a:pPr>
              <a:t>‹Nº›</a:t>
            </a:fld>
            <a:endParaRPr lang="es-CO" altLang="es-ES"/>
          </a:p>
        </p:txBody>
      </p:sp>
    </p:spTree>
    <p:extLst>
      <p:ext uri="{BB962C8B-B14F-4D97-AF65-F5344CB8AC3E}">
        <p14:creationId xmlns:p14="http://schemas.microsoft.com/office/powerpoint/2010/main" val="3491041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>
            <a:extLst>
              <a:ext uri="{FF2B5EF4-FFF2-40B4-BE49-F238E27FC236}">
                <a16:creationId xmlns:a16="http://schemas.microsoft.com/office/drawing/2014/main" id="{B9E27BF4-472D-428C-86F0-1C1448241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1A751-A5C7-4B06-8A4C-319017B76E52}" type="datetimeFigureOut">
              <a:rPr lang="es-CO" altLang="es-ES"/>
              <a:pPr>
                <a:defRPr/>
              </a:pPr>
              <a:t>14/07/2020</a:t>
            </a:fld>
            <a:endParaRPr lang="es-CO" altLang="es-ES"/>
          </a:p>
        </p:txBody>
      </p:sp>
      <p:sp>
        <p:nvSpPr>
          <p:cNvPr id="3" name="4 Marcador de pie de página">
            <a:extLst>
              <a:ext uri="{FF2B5EF4-FFF2-40B4-BE49-F238E27FC236}">
                <a16:creationId xmlns:a16="http://schemas.microsoft.com/office/drawing/2014/main" id="{267303B3-44F9-40AE-B64C-CB9900EEA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4" name="5 Marcador de número de diapositiva">
            <a:extLst>
              <a:ext uri="{FF2B5EF4-FFF2-40B4-BE49-F238E27FC236}">
                <a16:creationId xmlns:a16="http://schemas.microsoft.com/office/drawing/2014/main" id="{432CFFB0-B556-4482-B757-023B79E00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82F54-ACFF-4770-A122-EF2A921013AC}" type="slidenum">
              <a:rPr lang="es-CO" altLang="es-ES"/>
              <a:pPr>
                <a:defRPr/>
              </a:pPr>
              <a:t>‹Nº›</a:t>
            </a:fld>
            <a:endParaRPr lang="es-CO" altLang="es-ES"/>
          </a:p>
        </p:txBody>
      </p:sp>
    </p:spTree>
    <p:extLst>
      <p:ext uri="{BB962C8B-B14F-4D97-AF65-F5344CB8AC3E}">
        <p14:creationId xmlns:p14="http://schemas.microsoft.com/office/powerpoint/2010/main" val="3138070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B5D99FB1-18C1-444F-A394-36179ACC8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2ED7E-089A-48CD-B21F-B4EBFE75C4C9}" type="datetimeFigureOut">
              <a:rPr lang="es-CO" altLang="es-ES"/>
              <a:pPr>
                <a:defRPr/>
              </a:pPr>
              <a:t>14/07/2020</a:t>
            </a:fld>
            <a:endParaRPr lang="es-CO" alt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B671003E-BBD0-418E-8784-EC58797E7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212C38FE-4E30-4E9E-9C74-43E37BFA0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0EF19-45C8-4616-8D0D-AD2A6ED5FC73}" type="slidenum">
              <a:rPr lang="es-CO" altLang="es-ES"/>
              <a:pPr>
                <a:defRPr/>
              </a:pPr>
              <a:t>‹Nº›</a:t>
            </a:fld>
            <a:endParaRPr lang="es-CO" altLang="es-ES"/>
          </a:p>
        </p:txBody>
      </p:sp>
    </p:spTree>
    <p:extLst>
      <p:ext uri="{BB962C8B-B14F-4D97-AF65-F5344CB8AC3E}">
        <p14:creationId xmlns:p14="http://schemas.microsoft.com/office/powerpoint/2010/main" val="816786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BE03D7E6-AD78-4073-9A11-0221AFBA8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534FE-CF25-420D-860A-4BFB23729B7C}" type="datetimeFigureOut">
              <a:rPr lang="es-CO" altLang="es-ES"/>
              <a:pPr>
                <a:defRPr/>
              </a:pPr>
              <a:t>14/07/2020</a:t>
            </a:fld>
            <a:endParaRPr lang="es-CO" alt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C90D69F4-5BFA-4AEC-A81E-72E5FD7CA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5CC781DE-D1D0-41A9-BA36-074FAC533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E8CA3-D3DD-4781-9F03-2371E872F168}" type="slidenum">
              <a:rPr lang="es-CO" altLang="es-ES"/>
              <a:pPr>
                <a:defRPr/>
              </a:pPr>
              <a:t>‹Nº›</a:t>
            </a:fld>
            <a:endParaRPr lang="es-CO" altLang="es-ES"/>
          </a:p>
        </p:txBody>
      </p:sp>
    </p:spTree>
    <p:extLst>
      <p:ext uri="{BB962C8B-B14F-4D97-AF65-F5344CB8AC3E}">
        <p14:creationId xmlns:p14="http://schemas.microsoft.com/office/powerpoint/2010/main" val="1582788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>
            <a:extLst>
              <a:ext uri="{FF2B5EF4-FFF2-40B4-BE49-F238E27FC236}">
                <a16:creationId xmlns:a16="http://schemas.microsoft.com/office/drawing/2014/main" id="{0F656623-2C3A-4448-9543-0093B3CE117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  <a:endParaRPr lang="es-CO" altLang="es-ES"/>
          </a:p>
        </p:txBody>
      </p:sp>
      <p:sp>
        <p:nvSpPr>
          <p:cNvPr id="1027" name="2 Marcador de texto">
            <a:extLst>
              <a:ext uri="{FF2B5EF4-FFF2-40B4-BE49-F238E27FC236}">
                <a16:creationId xmlns:a16="http://schemas.microsoft.com/office/drawing/2014/main" id="{F916478C-E074-4F4F-9D18-A303B8F1731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  <a:endParaRPr lang="es-CO" altLang="es-ES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81585023-01C5-4695-99DB-D4677DFB0C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8DFDA678-F436-414B-B622-A3750D541699}" type="datetimeFigureOut">
              <a:rPr lang="es-CO" altLang="es-ES"/>
              <a:pPr>
                <a:defRPr/>
              </a:pPr>
              <a:t>14/07/2020</a:t>
            </a:fld>
            <a:endParaRPr lang="es-CO" alt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BEF17020-F947-4502-8C55-964F67CCE0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3FE8FC87-94D3-49EA-AFBA-066A9A1EB1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E37350A-C5F3-4F5B-AA0E-4C402A18F9AE}" type="slidenum">
              <a:rPr lang="es-CO" altLang="es-ES"/>
              <a:pPr>
                <a:defRPr/>
              </a:pPr>
              <a:t>‹Nº›</a:t>
            </a:fld>
            <a:endParaRPr lang="es-CO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2.png"/><Relationship Id="rId7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slide" Target="slide2.xml"/><Relationship Id="rId10" Type="http://schemas.openxmlformats.org/officeDocument/2006/relationships/slide" Target="slide4.xml"/><Relationship Id="rId4" Type="http://schemas.openxmlformats.org/officeDocument/2006/relationships/hyperlink" Target="http://www.mintic.gov.co/portal/604/w3-propertyvalue-6192.html" TargetMode="Externa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2.png"/><Relationship Id="rId7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" Target="slide2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18244EB-9FAB-48A1-9FE4-63A82A6911B1}"/>
              </a:ext>
            </a:extLst>
          </p:cNvPr>
          <p:cNvSpPr/>
          <p:nvPr/>
        </p:nvSpPr>
        <p:spPr>
          <a:xfrm>
            <a:off x="-12700" y="4795838"/>
            <a:ext cx="12217400" cy="2062162"/>
          </a:xfrm>
          <a:prstGeom prst="rect">
            <a:avLst/>
          </a:prstGeom>
          <a:solidFill>
            <a:srgbClr val="F4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7" name="6 Rectángulo">
            <a:extLst>
              <a:ext uri="{FF2B5EF4-FFF2-40B4-BE49-F238E27FC236}">
                <a16:creationId xmlns:a16="http://schemas.microsoft.com/office/drawing/2014/main" id="{B596692F-86AB-43CB-9A76-4C592AB55C22}"/>
              </a:ext>
            </a:extLst>
          </p:cNvPr>
          <p:cNvSpPr/>
          <p:nvPr/>
        </p:nvSpPr>
        <p:spPr>
          <a:xfrm>
            <a:off x="0" y="1588"/>
            <a:ext cx="12192000" cy="4784725"/>
          </a:xfrm>
          <a:prstGeom prst="rect">
            <a:avLst/>
          </a:prstGeom>
          <a:solidFill>
            <a:srgbClr val="4C6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dirty="0"/>
          </a:p>
        </p:txBody>
      </p:sp>
      <p:pic>
        <p:nvPicPr>
          <p:cNvPr id="4101" name="Imagen 9">
            <a:extLst>
              <a:ext uri="{FF2B5EF4-FFF2-40B4-BE49-F238E27FC236}">
                <a16:creationId xmlns:a16="http://schemas.microsoft.com/office/drawing/2014/main" id="{5DC56741-4ED4-4437-84CF-F7A1A663D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121920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Imagen 2">
            <a:extLst>
              <a:ext uri="{FF2B5EF4-FFF2-40B4-BE49-F238E27FC236}">
                <a16:creationId xmlns:a16="http://schemas.microsoft.com/office/drawing/2014/main" id="{5A776D2B-A6A4-43F5-8CFD-D9A595400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5386388"/>
            <a:ext cx="6781800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ángulo 4"/>
          <p:cNvSpPr/>
          <p:nvPr/>
        </p:nvSpPr>
        <p:spPr>
          <a:xfrm>
            <a:off x="1127448" y="1628800"/>
            <a:ext cx="895206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s-CO" sz="3600" dirty="0">
                <a:solidFill>
                  <a:schemeClr val="bg1"/>
                </a:solidFill>
              </a:rPr>
              <a:t>CALENDARIO DE OBLIGACIONES TIC NO MÓVIL</a:t>
            </a:r>
          </a:p>
          <a:p>
            <a:pPr algn="r">
              <a:defRPr/>
            </a:pPr>
            <a:r>
              <a:rPr lang="es-CO" sz="3600" dirty="0">
                <a:solidFill>
                  <a:schemeClr val="bg1"/>
                </a:solidFill>
              </a:rPr>
              <a:t>2020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E282989B-920E-418D-81E4-1C42480C24BD}"/>
              </a:ext>
            </a:extLst>
          </p:cNvPr>
          <p:cNvSpPr/>
          <p:nvPr/>
        </p:nvSpPr>
        <p:spPr>
          <a:xfrm>
            <a:off x="-12700" y="5876925"/>
            <a:ext cx="12217400" cy="981075"/>
          </a:xfrm>
          <a:prstGeom prst="rect">
            <a:avLst/>
          </a:prstGeom>
          <a:solidFill>
            <a:srgbClr val="F4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2" name="1 Rectángulo">
            <a:extLst>
              <a:ext uri="{FF2B5EF4-FFF2-40B4-BE49-F238E27FC236}">
                <a16:creationId xmlns:a16="http://schemas.microsoft.com/office/drawing/2014/main" id="{01B60A76-3025-4C7D-AAEA-C6EE8A4362F7}"/>
              </a:ext>
            </a:extLst>
          </p:cNvPr>
          <p:cNvSpPr/>
          <p:nvPr/>
        </p:nvSpPr>
        <p:spPr>
          <a:xfrm>
            <a:off x="0" y="0"/>
            <a:ext cx="12192000" cy="459323"/>
          </a:xfrm>
          <a:prstGeom prst="rect">
            <a:avLst/>
          </a:prstGeom>
          <a:solidFill>
            <a:srgbClr val="4C6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S" b="1" dirty="0"/>
              <a:t>CALENDARIO OBLIGACIONES TIC NO MÓVIL </a:t>
            </a:r>
            <a:endParaRPr lang="es-CO" b="1" dirty="0"/>
          </a:p>
        </p:txBody>
      </p:sp>
      <p:pic>
        <p:nvPicPr>
          <p:cNvPr id="5125" name="Imagen 6">
            <a:extLst>
              <a:ext uri="{FF2B5EF4-FFF2-40B4-BE49-F238E27FC236}">
                <a16:creationId xmlns:a16="http://schemas.microsoft.com/office/drawing/2014/main" id="{0EBCD8E4-E3FE-46FB-9799-D264BDCDA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6138863"/>
            <a:ext cx="3792538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ángulo 1">
            <a:hlinkClick r:id="rId4"/>
          </p:cNvPr>
          <p:cNvSpPr/>
          <p:nvPr/>
        </p:nvSpPr>
        <p:spPr>
          <a:xfrm>
            <a:off x="9456878" y="4249114"/>
            <a:ext cx="1872208" cy="96980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solidFill>
              <a:srgbClr val="7030A0"/>
            </a:solidFill>
          </a:ln>
          <a:effectLst>
            <a:outerShdw blurRad="63500" sx="102000" sy="102000" algn="ctr" rotWithShape="0">
              <a:srgbClr val="3333CC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050" b="1" u="sng" dirty="0">
                <a:solidFill>
                  <a:srgbClr val="3333CC"/>
                </a:solidFill>
              </a:rPr>
              <a:t>Descargue Matriz de Obligaciones 2020</a:t>
            </a:r>
          </a:p>
          <a:p>
            <a:pPr algn="ctr"/>
            <a:r>
              <a:rPr lang="es-CO" sz="1050" b="1" dirty="0">
                <a:solidFill>
                  <a:srgbClr val="3333CC"/>
                </a:solidFill>
              </a:rPr>
              <a:t>INDUSTRIA TIC NO MÓVIL</a:t>
            </a:r>
          </a:p>
        </p:txBody>
      </p:sp>
      <p:sp>
        <p:nvSpPr>
          <p:cNvPr id="12" name="Rectángulo: esquinas redondeadas 15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0BD9FABF-CCB9-43AD-BA53-F6B8A3125178}"/>
              </a:ext>
            </a:extLst>
          </p:cNvPr>
          <p:cNvSpPr/>
          <p:nvPr/>
        </p:nvSpPr>
        <p:spPr>
          <a:xfrm>
            <a:off x="354917" y="4740721"/>
            <a:ext cx="2006701" cy="4782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>
                <a:solidFill>
                  <a:srgbClr val="3333CC"/>
                </a:solidFill>
                <a:latin typeface="Arial Black" panose="020B0A04020102020204" pitchFamily="34" charset="0"/>
                <a:hlinkClick r:id="rId5" action="ppaction://hlinksldjump"/>
              </a:rPr>
              <a:t>INICIO</a:t>
            </a:r>
            <a:endParaRPr lang="es-CO" sz="2000" dirty="0">
              <a:solidFill>
                <a:srgbClr val="3333CC"/>
              </a:solidFill>
              <a:latin typeface="Arial Black" panose="020B0A04020102020204" pitchFamily="34" charset="0"/>
            </a:endParaRPr>
          </a:p>
        </p:txBody>
      </p:sp>
      <p:pic>
        <p:nvPicPr>
          <p:cNvPr id="17" name="Imagen 2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934" y="2877460"/>
            <a:ext cx="1131887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ángulo: esquinas redondeadas 16"/>
          <p:cNvSpPr/>
          <p:nvPr/>
        </p:nvSpPr>
        <p:spPr>
          <a:xfrm>
            <a:off x="6168008" y="836712"/>
            <a:ext cx="5892676" cy="465752"/>
          </a:xfrm>
          <a:prstGeom prst="roundRect">
            <a:avLst>
              <a:gd name="adj" fmla="val 490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CO" sz="3600" b="1" dirty="0">
                <a:solidFill>
                  <a:srgbClr val="3333CC"/>
                </a:solidFill>
              </a:rPr>
              <a:t>OBLIGACIONES POR ASPECTO</a:t>
            </a:r>
          </a:p>
        </p:txBody>
      </p:sp>
      <p:sp>
        <p:nvSpPr>
          <p:cNvPr id="20" name="Rectángulo: esquinas redondeadas 23">
            <a:extLst>
              <a:ext uri="{FF2B5EF4-FFF2-40B4-BE49-F238E27FC236}">
                <a16:creationId xmlns:a16="http://schemas.microsoft.com/office/drawing/2014/main" id="{06171532-1E4D-4BE3-ADFD-C87819FDEDD5}"/>
              </a:ext>
            </a:extLst>
          </p:cNvPr>
          <p:cNvSpPr/>
          <p:nvPr/>
        </p:nvSpPr>
        <p:spPr>
          <a:xfrm>
            <a:off x="2227896" y="4783634"/>
            <a:ext cx="6788048" cy="4782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Rectángulo: esquinas redondeadas 24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13672ACF-51E7-4889-8E93-0BFB222CFBCE}"/>
              </a:ext>
            </a:extLst>
          </p:cNvPr>
          <p:cNvSpPr/>
          <p:nvPr/>
        </p:nvSpPr>
        <p:spPr>
          <a:xfrm>
            <a:off x="2567608" y="4818405"/>
            <a:ext cx="1742662" cy="322831"/>
          </a:xfrm>
          <a:prstGeom prst="round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>
                <a:hlinkClick r:id="rId7" action="ppaction://hlinksldjump"/>
              </a:rPr>
              <a:t>Jurídicas</a:t>
            </a:r>
            <a:endParaRPr lang="es-CO" sz="2000" dirty="0"/>
          </a:p>
        </p:txBody>
      </p:sp>
      <p:sp>
        <p:nvSpPr>
          <p:cNvPr id="22" name="Rectángulo: esquinas redondeadas 26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AF49050F-74DF-41C2-92B5-B19824E19AFB}"/>
              </a:ext>
            </a:extLst>
          </p:cNvPr>
          <p:cNvSpPr/>
          <p:nvPr/>
        </p:nvSpPr>
        <p:spPr>
          <a:xfrm>
            <a:off x="4583832" y="4818405"/>
            <a:ext cx="1742662" cy="322831"/>
          </a:xfrm>
          <a:prstGeom prst="roundRect">
            <a:avLst/>
          </a:prstGeom>
          <a:solidFill>
            <a:schemeClr val="accent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>
                <a:hlinkClick r:id="rId8" action="ppaction://hlinksldjump"/>
              </a:rPr>
              <a:t>Financieras</a:t>
            </a:r>
            <a:endParaRPr lang="es-CO" sz="2000" dirty="0"/>
          </a:p>
        </p:txBody>
      </p:sp>
      <p:sp>
        <p:nvSpPr>
          <p:cNvPr id="3" name="2 CuadroTexto"/>
          <p:cNvSpPr txBox="1"/>
          <p:nvPr/>
        </p:nvSpPr>
        <p:spPr>
          <a:xfrm>
            <a:off x="6326494" y="1700808"/>
            <a:ext cx="56021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>
                <a:solidFill>
                  <a:srgbClr val="FF0066"/>
                </a:solidFill>
              </a:rPr>
              <a:t>PRST, a continuación encontraran  las  fechas de presentación y  cumplimiento de obligaciones jurídicas, técnicas y financieras y disponibles detalladamente en la Matriz de Obligación del Sector TIC NO MÓVIL.</a:t>
            </a:r>
          </a:p>
          <a:p>
            <a:pPr algn="just"/>
            <a:endParaRPr lang="es-ES" b="1" dirty="0">
              <a:solidFill>
                <a:srgbClr val="FF0066"/>
              </a:solidFill>
            </a:endParaRPr>
          </a:p>
          <a:p>
            <a:pPr algn="just"/>
            <a:endParaRPr lang="es-ES" b="1" dirty="0">
              <a:solidFill>
                <a:srgbClr val="FF0066"/>
              </a:solidFill>
            </a:endParaRPr>
          </a:p>
          <a:p>
            <a:pPr algn="just"/>
            <a:endParaRPr lang="es-CO" b="1" dirty="0">
              <a:solidFill>
                <a:srgbClr val="FF0066"/>
              </a:solidFill>
            </a:endParaRPr>
          </a:p>
        </p:txBody>
      </p:sp>
      <p:pic>
        <p:nvPicPr>
          <p:cNvPr id="16" name="15 Imagen"/>
          <p:cNvPicPr/>
          <p:nvPr/>
        </p:nvPicPr>
        <p:blipFill rotWithShape="1">
          <a:blip r:embed="rId9"/>
          <a:srcRect l="29043" t="8696" r="27986" b="22554"/>
          <a:stretch/>
        </p:blipFill>
        <p:spPr bwMode="auto">
          <a:xfrm>
            <a:off x="559642" y="646389"/>
            <a:ext cx="5464350" cy="39347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Rectángulo: esquinas redondeadas 2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C0BBE59-37A3-4062-AF6E-E6E7F89C05D0}"/>
              </a:ext>
            </a:extLst>
          </p:cNvPr>
          <p:cNvSpPr/>
          <p:nvPr/>
        </p:nvSpPr>
        <p:spPr>
          <a:xfrm>
            <a:off x="6614007" y="4821695"/>
            <a:ext cx="1742662" cy="322831"/>
          </a:xfrm>
          <a:prstGeom prst="round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>
                <a:hlinkClick r:id="rId10" action="ppaction://hlinksldjump"/>
              </a:rPr>
              <a:t>Técnicas</a:t>
            </a: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1476200324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E282989B-920E-418D-81E4-1C42480C24BD}"/>
              </a:ext>
            </a:extLst>
          </p:cNvPr>
          <p:cNvSpPr/>
          <p:nvPr/>
        </p:nvSpPr>
        <p:spPr>
          <a:xfrm>
            <a:off x="-12700" y="5876925"/>
            <a:ext cx="12217400" cy="981075"/>
          </a:xfrm>
          <a:prstGeom prst="rect">
            <a:avLst/>
          </a:prstGeom>
          <a:solidFill>
            <a:srgbClr val="F4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2" name="1 Rectángulo">
            <a:extLst>
              <a:ext uri="{FF2B5EF4-FFF2-40B4-BE49-F238E27FC236}">
                <a16:creationId xmlns:a16="http://schemas.microsoft.com/office/drawing/2014/main" id="{01B60A76-3025-4C7D-AAEA-C6EE8A4362F7}"/>
              </a:ext>
            </a:extLst>
          </p:cNvPr>
          <p:cNvSpPr/>
          <p:nvPr/>
        </p:nvSpPr>
        <p:spPr>
          <a:xfrm>
            <a:off x="0" y="0"/>
            <a:ext cx="12192000" cy="459323"/>
          </a:xfrm>
          <a:prstGeom prst="rect">
            <a:avLst/>
          </a:prstGeom>
          <a:solidFill>
            <a:srgbClr val="4C6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S" b="1" dirty="0"/>
              <a:t>OBLIGACIONES JURÍDICAS</a:t>
            </a:r>
            <a:endParaRPr lang="es-CO" b="1" dirty="0"/>
          </a:p>
        </p:txBody>
      </p:sp>
      <p:pic>
        <p:nvPicPr>
          <p:cNvPr id="5125" name="Imagen 6">
            <a:extLst>
              <a:ext uri="{FF2B5EF4-FFF2-40B4-BE49-F238E27FC236}">
                <a16:creationId xmlns:a16="http://schemas.microsoft.com/office/drawing/2014/main" id="{0EBCD8E4-E3FE-46FB-9799-D264BDCDA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6138863"/>
            <a:ext cx="3792538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Rectángulo: esquinas redondeadas 2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AE8E8D98-14DC-42F8-8B03-87FF927525C7}"/>
              </a:ext>
            </a:extLst>
          </p:cNvPr>
          <p:cNvSpPr/>
          <p:nvPr/>
        </p:nvSpPr>
        <p:spPr>
          <a:xfrm>
            <a:off x="38888" y="5393013"/>
            <a:ext cx="2428108" cy="4782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>
                <a:solidFill>
                  <a:srgbClr val="002060"/>
                </a:solidFill>
                <a:latin typeface="Arial Black" panose="020B0A04020102020204" pitchFamily="34" charset="0"/>
                <a:hlinkClick r:id="rId4" action="ppaction://hlinksldjump"/>
              </a:rPr>
              <a:t>INICIO</a:t>
            </a:r>
            <a:endParaRPr lang="es-CO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3" name="2 Grupo"/>
          <p:cNvGrpSpPr/>
          <p:nvPr/>
        </p:nvGrpSpPr>
        <p:grpSpPr>
          <a:xfrm>
            <a:off x="490463" y="646388"/>
            <a:ext cx="10890475" cy="5224826"/>
            <a:chOff x="490463" y="646388"/>
            <a:chExt cx="10890475" cy="5224826"/>
          </a:xfrm>
        </p:grpSpPr>
        <p:pic>
          <p:nvPicPr>
            <p:cNvPr id="23" name="22 Imagen"/>
            <p:cNvPicPr/>
            <p:nvPr/>
          </p:nvPicPr>
          <p:blipFill rotWithShape="1">
            <a:blip r:embed="rId5"/>
            <a:srcRect l="29043" t="8696" r="27986" b="22554"/>
            <a:stretch/>
          </p:blipFill>
          <p:spPr bwMode="auto">
            <a:xfrm>
              <a:off x="490463" y="646388"/>
              <a:ext cx="5464350" cy="45720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5" name="Rectángulo: esquinas redondeadas 23">
              <a:extLst>
                <a:ext uri="{FF2B5EF4-FFF2-40B4-BE49-F238E27FC236}">
                  <a16:creationId xmlns:a16="http://schemas.microsoft.com/office/drawing/2014/main" id="{06171532-1E4D-4BE3-ADFD-C87819FDEDD5}"/>
                </a:ext>
              </a:extLst>
            </p:cNvPr>
            <p:cNvSpPr/>
            <p:nvPr/>
          </p:nvSpPr>
          <p:spPr>
            <a:xfrm>
              <a:off x="2402597" y="5393013"/>
              <a:ext cx="6788048" cy="47820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grpSp>
          <p:nvGrpSpPr>
            <p:cNvPr id="4" name="3 Grupo"/>
            <p:cNvGrpSpPr/>
            <p:nvPr/>
          </p:nvGrpSpPr>
          <p:grpSpPr>
            <a:xfrm>
              <a:off x="642835" y="1412776"/>
              <a:ext cx="3312368" cy="1803632"/>
              <a:chOff x="642835" y="1412776"/>
              <a:chExt cx="3312368" cy="1803632"/>
            </a:xfrm>
          </p:grpSpPr>
          <p:pic>
            <p:nvPicPr>
              <p:cNvPr id="14" name="Imagen 8">
                <a:extLst>
                  <a:ext uri="{FF2B5EF4-FFF2-40B4-BE49-F238E27FC236}">
                    <a16:creationId xmlns:a16="http://schemas.microsoft.com/office/drawing/2014/main" id="{457CF3E9-6B05-420F-9537-93AC9FFA98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2835" y="1412776"/>
                <a:ext cx="3312368" cy="1803632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15" name="Rectángulo 10">
                <a:extLst>
                  <a:ext uri="{FF2B5EF4-FFF2-40B4-BE49-F238E27FC236}">
                    <a16:creationId xmlns:a16="http://schemas.microsoft.com/office/drawing/2014/main" id="{C9FCE299-4F2A-44AC-813D-D09E2CC01281}"/>
                  </a:ext>
                </a:extLst>
              </p:cNvPr>
              <p:cNvSpPr/>
              <p:nvPr/>
            </p:nvSpPr>
            <p:spPr>
              <a:xfrm>
                <a:off x="889957" y="1529762"/>
                <a:ext cx="2732672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s-CO" sz="1600" b="1" dirty="0"/>
                  <a:t> </a:t>
                </a:r>
                <a:r>
                  <a:rPr lang="es-CO" sz="1600" b="1" dirty="0">
                    <a:solidFill>
                      <a:srgbClr val="3333CC"/>
                    </a:solidFill>
                  </a:rPr>
                  <a:t>TODOS LOS SERVICIOS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  <a:defRPr/>
                </a:pPr>
                <a:r>
                  <a:rPr lang="es-CO" sz="1600" dirty="0">
                    <a:solidFill>
                      <a:srgbClr val="3333CC"/>
                    </a:solidFill>
                  </a:rPr>
                  <a:t>Inscripción, modificación y actualización y del registro RTIC.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  <a:defRPr/>
                </a:pPr>
                <a:r>
                  <a:rPr lang="es-CO" sz="1600" dirty="0">
                    <a:solidFill>
                      <a:srgbClr val="3333CC"/>
                    </a:solidFill>
                  </a:rPr>
                  <a:t>Constitución de pólizas y/o garantías.</a:t>
                </a:r>
              </a:p>
            </p:txBody>
          </p:sp>
        </p:grpSp>
        <p:grpSp>
          <p:nvGrpSpPr>
            <p:cNvPr id="5" name="4 Grupo"/>
            <p:cNvGrpSpPr/>
            <p:nvPr/>
          </p:nvGrpSpPr>
          <p:grpSpPr>
            <a:xfrm>
              <a:off x="4340321" y="1412776"/>
              <a:ext cx="3312368" cy="1803632"/>
              <a:chOff x="4340321" y="1412776"/>
              <a:chExt cx="3312368" cy="1803632"/>
            </a:xfrm>
          </p:grpSpPr>
          <p:pic>
            <p:nvPicPr>
              <p:cNvPr id="17" name="Imagen 15">
                <a:extLst>
                  <a:ext uri="{FF2B5EF4-FFF2-40B4-BE49-F238E27FC236}">
                    <a16:creationId xmlns:a16="http://schemas.microsoft.com/office/drawing/2014/main" id="{A086E4B8-7A1A-4687-9D23-645DBE1153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40321" y="1412776"/>
                <a:ext cx="3312368" cy="1803632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18" name="Rectángulo 11">
                <a:extLst>
                  <a:ext uri="{FF2B5EF4-FFF2-40B4-BE49-F238E27FC236}">
                    <a16:creationId xmlns:a16="http://schemas.microsoft.com/office/drawing/2014/main" id="{C365D0B5-2AAE-4F3C-8C11-EEDFBD4B0384}"/>
                  </a:ext>
                </a:extLst>
              </p:cNvPr>
              <p:cNvSpPr/>
              <p:nvPr/>
            </p:nvSpPr>
            <p:spPr>
              <a:xfrm>
                <a:off x="4451763" y="1546393"/>
                <a:ext cx="3089484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s-CO" sz="1600" b="1" dirty="0">
                    <a:solidFill>
                      <a:srgbClr val="3333CC"/>
                    </a:solidFill>
                  </a:rPr>
                  <a:t>TELEFONIA FIJA</a:t>
                </a:r>
              </a:p>
              <a:p>
                <a:pPr>
                  <a:defRPr/>
                </a:pPr>
                <a:endParaRPr lang="es-CO" sz="1600" dirty="0">
                  <a:solidFill>
                    <a:srgbClr val="3333CC"/>
                  </a:solidFill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  <a:defRPr/>
                </a:pPr>
                <a:r>
                  <a:rPr lang="es-CO" sz="1600" dirty="0">
                    <a:solidFill>
                      <a:srgbClr val="3333CC"/>
                    </a:solidFill>
                  </a:rPr>
                  <a:t>Oferta Básica de Interconexión.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  <a:defRPr/>
                </a:pPr>
                <a:r>
                  <a:rPr lang="es-CO" sz="1600" dirty="0">
                    <a:solidFill>
                      <a:srgbClr val="3333CC"/>
                    </a:solidFill>
                  </a:rPr>
                  <a:t>Cargos de acceso</a:t>
                </a:r>
              </a:p>
            </p:txBody>
          </p:sp>
        </p:grpSp>
        <p:grpSp>
          <p:nvGrpSpPr>
            <p:cNvPr id="7" name="6 Grupo"/>
            <p:cNvGrpSpPr/>
            <p:nvPr/>
          </p:nvGrpSpPr>
          <p:grpSpPr>
            <a:xfrm>
              <a:off x="7955535" y="1421518"/>
              <a:ext cx="3312368" cy="1803632"/>
              <a:chOff x="7955535" y="1421518"/>
              <a:chExt cx="3312368" cy="1803632"/>
            </a:xfrm>
          </p:grpSpPr>
          <p:pic>
            <p:nvPicPr>
              <p:cNvPr id="19" name="Imagen 16">
                <a:extLst>
                  <a:ext uri="{FF2B5EF4-FFF2-40B4-BE49-F238E27FC236}">
                    <a16:creationId xmlns:a16="http://schemas.microsoft.com/office/drawing/2014/main" id="{AE1063B4-1E29-49BD-98BA-5000A963F1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55535" y="1421518"/>
                <a:ext cx="3312368" cy="1803632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20" name="Rectángulo 13">
                <a:extLst>
                  <a:ext uri="{FF2B5EF4-FFF2-40B4-BE49-F238E27FC236}">
                    <a16:creationId xmlns:a16="http://schemas.microsoft.com/office/drawing/2014/main" id="{320451B1-C701-422D-8853-101AFF5B7671}"/>
                  </a:ext>
                </a:extLst>
              </p:cNvPr>
              <p:cNvSpPr/>
              <p:nvPr/>
            </p:nvSpPr>
            <p:spPr>
              <a:xfrm>
                <a:off x="8064232" y="1562286"/>
                <a:ext cx="3046510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s-CO" sz="1600" b="1" dirty="0">
                    <a:solidFill>
                      <a:srgbClr val="3333CC"/>
                    </a:solidFill>
                  </a:rPr>
                  <a:t>VALOR AGREGADO – (ISP)</a:t>
                </a:r>
                <a:endParaRPr lang="es-CO" sz="1600" dirty="0">
                  <a:solidFill>
                    <a:srgbClr val="3333CC"/>
                  </a:solidFill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  <a:defRPr/>
                </a:pPr>
                <a:r>
                  <a:rPr lang="es-CO" sz="1600" dirty="0">
                    <a:solidFill>
                      <a:srgbClr val="3333CC"/>
                    </a:solidFill>
                  </a:rPr>
                  <a:t>Inclusión en los contratos cláusulas donde se especifiquen las prohibiciones y deberes de que trata la ley 679 de 2001.</a:t>
                </a:r>
              </a:p>
            </p:txBody>
          </p:sp>
        </p:grpSp>
        <p:grpSp>
          <p:nvGrpSpPr>
            <p:cNvPr id="8" name="7 Grupo"/>
            <p:cNvGrpSpPr/>
            <p:nvPr/>
          </p:nvGrpSpPr>
          <p:grpSpPr>
            <a:xfrm>
              <a:off x="8001237" y="3645024"/>
              <a:ext cx="3379701" cy="1747989"/>
              <a:chOff x="8001237" y="3645024"/>
              <a:chExt cx="3379701" cy="1747989"/>
            </a:xfrm>
          </p:grpSpPr>
          <p:sp>
            <p:nvSpPr>
              <p:cNvPr id="63" name="48 Rectángulo">
                <a:hlinkClick r:id="rId7" action="ppaction://hlinksldjump" highlightClick="1"/>
                <a:hlinkHover r:id="" action="ppaction://noaction" highlightClick="1"/>
                <a:extLst>
                  <a:ext uri="{FF2B5EF4-FFF2-40B4-BE49-F238E27FC236}">
                    <a16:creationId xmlns:a16="http://schemas.microsoft.com/office/drawing/2014/main" id="{175E2512-9A3E-4577-A3BB-BDFEACEAB820}"/>
                  </a:ext>
                </a:extLst>
              </p:cNvPr>
              <p:cNvSpPr/>
              <p:nvPr/>
            </p:nvSpPr>
            <p:spPr>
              <a:xfrm>
                <a:off x="9657422" y="5043763"/>
                <a:ext cx="1723516" cy="34925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s-CO" sz="1400" b="1" dirty="0">
                    <a:solidFill>
                      <a:schemeClr val="bg1"/>
                    </a:solidFill>
                  </a:rPr>
                  <a:t>Permanentes</a:t>
                </a:r>
              </a:p>
            </p:txBody>
          </p:sp>
          <p:sp>
            <p:nvSpPr>
              <p:cNvPr id="16" name="Flecha: pentágono 14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87B9A799-BACF-47BA-A705-4B51AFEA2D65}"/>
                  </a:ext>
                </a:extLst>
              </p:cNvPr>
              <p:cNvSpPr/>
              <p:nvPr/>
            </p:nvSpPr>
            <p:spPr>
              <a:xfrm>
                <a:off x="8001237" y="3645024"/>
                <a:ext cx="3312369" cy="939681"/>
              </a:xfrm>
              <a:prstGeom prst="homePlate">
                <a:avLst>
                  <a:gd name="adj" fmla="val 0"/>
                </a:avLst>
              </a:prstGeom>
              <a:solidFill>
                <a:srgbClr val="FF0000"/>
              </a:solidFill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s-CO" sz="1400" b="1" dirty="0">
                    <a:solidFill>
                      <a:prstClr val="white"/>
                    </a:solidFill>
                  </a:rPr>
                  <a:t>Prevenir y contrarrestar el material de abuso sexual en niñas, niños y adolescentes</a:t>
                </a:r>
              </a:p>
            </p:txBody>
          </p:sp>
          <p:pic>
            <p:nvPicPr>
              <p:cNvPr id="21" name="Imagen 19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A4650039-8DA8-45BA-8B86-D6AB7F51CC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82499" y="4132183"/>
                <a:ext cx="653814" cy="65381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762175963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E282989B-920E-418D-81E4-1C42480C24BD}"/>
              </a:ext>
            </a:extLst>
          </p:cNvPr>
          <p:cNvSpPr/>
          <p:nvPr/>
        </p:nvSpPr>
        <p:spPr>
          <a:xfrm>
            <a:off x="-12700" y="5876925"/>
            <a:ext cx="12217400" cy="981075"/>
          </a:xfrm>
          <a:prstGeom prst="rect">
            <a:avLst/>
          </a:prstGeom>
          <a:solidFill>
            <a:srgbClr val="F4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2" name="1 Rectángulo">
            <a:extLst>
              <a:ext uri="{FF2B5EF4-FFF2-40B4-BE49-F238E27FC236}">
                <a16:creationId xmlns:a16="http://schemas.microsoft.com/office/drawing/2014/main" id="{01B60A76-3025-4C7D-AAEA-C6EE8A4362F7}"/>
              </a:ext>
            </a:extLst>
          </p:cNvPr>
          <p:cNvSpPr/>
          <p:nvPr/>
        </p:nvSpPr>
        <p:spPr>
          <a:xfrm>
            <a:off x="0" y="0"/>
            <a:ext cx="12192000" cy="459323"/>
          </a:xfrm>
          <a:prstGeom prst="rect">
            <a:avLst/>
          </a:prstGeom>
          <a:solidFill>
            <a:srgbClr val="4C6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S" b="1" dirty="0"/>
              <a:t>OBLIGACIONES JURÍDICAS Y TÉCNICAS</a:t>
            </a:r>
            <a:endParaRPr lang="es-CO" b="1" dirty="0"/>
          </a:p>
        </p:txBody>
      </p:sp>
      <p:pic>
        <p:nvPicPr>
          <p:cNvPr id="5125" name="Imagen 6">
            <a:extLst>
              <a:ext uri="{FF2B5EF4-FFF2-40B4-BE49-F238E27FC236}">
                <a16:creationId xmlns:a16="http://schemas.microsoft.com/office/drawing/2014/main" id="{0EBCD8E4-E3FE-46FB-9799-D264BDCDA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6138863"/>
            <a:ext cx="3792538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Rectángulo: esquinas redondeadas 22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AE8E8D98-14DC-42F8-8B03-87FF927525C7}"/>
              </a:ext>
            </a:extLst>
          </p:cNvPr>
          <p:cNvSpPr/>
          <p:nvPr/>
        </p:nvSpPr>
        <p:spPr>
          <a:xfrm>
            <a:off x="38888" y="5393013"/>
            <a:ext cx="2428108" cy="4782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>
                <a:solidFill>
                  <a:srgbClr val="002060"/>
                </a:solidFill>
                <a:latin typeface="Arial Black" panose="020B0A04020102020204" pitchFamily="34" charset="0"/>
                <a:hlinkClick r:id="rId4" action="ppaction://hlinksldjump"/>
              </a:rPr>
              <a:t>INICIO</a:t>
            </a:r>
            <a:endParaRPr lang="es-CO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65" name="Rectángulo: esquinas redondeadas 23">
            <a:extLst>
              <a:ext uri="{FF2B5EF4-FFF2-40B4-BE49-F238E27FC236}">
                <a16:creationId xmlns:a16="http://schemas.microsoft.com/office/drawing/2014/main" id="{06171532-1E4D-4BE3-ADFD-C87819FDEDD5}"/>
              </a:ext>
            </a:extLst>
          </p:cNvPr>
          <p:cNvSpPr/>
          <p:nvPr/>
        </p:nvSpPr>
        <p:spPr>
          <a:xfrm>
            <a:off x="2402597" y="5393013"/>
            <a:ext cx="6788048" cy="4782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6" name="Rectángulo: esquinas redondeadas 24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13672ACF-51E7-4889-8E93-0BFB222CFBCE}"/>
              </a:ext>
            </a:extLst>
          </p:cNvPr>
          <p:cNvSpPr/>
          <p:nvPr/>
        </p:nvSpPr>
        <p:spPr>
          <a:xfrm>
            <a:off x="3687289" y="5470697"/>
            <a:ext cx="1742662" cy="322831"/>
          </a:xfrm>
          <a:prstGeom prst="round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>
                <a:hlinkClick r:id="rId4" action="ppaction://hlinksldjump"/>
              </a:rPr>
              <a:t>Jurídicas</a:t>
            </a:r>
            <a:endParaRPr lang="es-CO" sz="2000" dirty="0"/>
          </a:p>
        </p:txBody>
      </p:sp>
      <p:sp>
        <p:nvSpPr>
          <p:cNvPr id="67" name="Rectángulo: esquinas redondeadas 2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C0BBE59-37A3-4062-AF6E-E6E7F89C05D0}"/>
              </a:ext>
            </a:extLst>
          </p:cNvPr>
          <p:cNvSpPr/>
          <p:nvPr/>
        </p:nvSpPr>
        <p:spPr>
          <a:xfrm>
            <a:off x="6120190" y="5470696"/>
            <a:ext cx="1742662" cy="322831"/>
          </a:xfrm>
          <a:prstGeom prst="round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>
                <a:hlinkClick r:id="rId4" action="ppaction://hlinksldjump"/>
              </a:rPr>
              <a:t>Técnicas</a:t>
            </a:r>
            <a:endParaRPr lang="es-CO" sz="2000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0" t="18027" r="11040" b="20914"/>
          <a:stretch/>
        </p:blipFill>
        <p:spPr bwMode="auto">
          <a:xfrm>
            <a:off x="-12700" y="459323"/>
            <a:ext cx="12217400" cy="4913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2031996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E282989B-920E-418D-81E4-1C42480C24BD}"/>
              </a:ext>
            </a:extLst>
          </p:cNvPr>
          <p:cNvSpPr/>
          <p:nvPr/>
        </p:nvSpPr>
        <p:spPr>
          <a:xfrm>
            <a:off x="-12700" y="5876925"/>
            <a:ext cx="12217400" cy="981075"/>
          </a:xfrm>
          <a:prstGeom prst="rect">
            <a:avLst/>
          </a:prstGeom>
          <a:solidFill>
            <a:srgbClr val="F4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2" name="1 Rectángulo">
            <a:extLst>
              <a:ext uri="{FF2B5EF4-FFF2-40B4-BE49-F238E27FC236}">
                <a16:creationId xmlns:a16="http://schemas.microsoft.com/office/drawing/2014/main" id="{01B60A76-3025-4C7D-AAEA-C6EE8A4362F7}"/>
              </a:ext>
            </a:extLst>
          </p:cNvPr>
          <p:cNvSpPr/>
          <p:nvPr/>
        </p:nvSpPr>
        <p:spPr>
          <a:xfrm>
            <a:off x="0" y="0"/>
            <a:ext cx="12192000" cy="459323"/>
          </a:xfrm>
          <a:prstGeom prst="rect">
            <a:avLst/>
          </a:prstGeom>
          <a:solidFill>
            <a:srgbClr val="4C6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S" sz="2000" b="1" dirty="0"/>
              <a:t>OBLIGACIONES FINANCIERAS</a:t>
            </a:r>
            <a:endParaRPr lang="es-CO" sz="2000" b="1" dirty="0"/>
          </a:p>
        </p:txBody>
      </p:sp>
      <p:pic>
        <p:nvPicPr>
          <p:cNvPr id="5125" name="Imagen 6">
            <a:extLst>
              <a:ext uri="{FF2B5EF4-FFF2-40B4-BE49-F238E27FC236}">
                <a16:creationId xmlns:a16="http://schemas.microsoft.com/office/drawing/2014/main" id="{0EBCD8E4-E3FE-46FB-9799-D264BDCDA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6138863"/>
            <a:ext cx="3792538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12 Grupo"/>
          <p:cNvGrpSpPr/>
          <p:nvPr/>
        </p:nvGrpSpPr>
        <p:grpSpPr>
          <a:xfrm>
            <a:off x="249592" y="1255707"/>
            <a:ext cx="11144552" cy="4615508"/>
            <a:chOff x="249592" y="1716319"/>
            <a:chExt cx="11144552" cy="4154895"/>
          </a:xfrm>
        </p:grpSpPr>
        <p:sp>
          <p:nvSpPr>
            <p:cNvPr id="64" name="Rectángulo: esquinas redondeadas 22">
              <a:hlinkClick r:id="" action="ppaction://hlinkshowjump?jump=firstslide" highlightClick="1"/>
              <a:extLst>
                <a:ext uri="{FF2B5EF4-FFF2-40B4-BE49-F238E27FC236}">
                  <a16:creationId xmlns:a16="http://schemas.microsoft.com/office/drawing/2014/main" id="{AE8E8D98-14DC-42F8-8B03-87FF927525C7}"/>
                </a:ext>
              </a:extLst>
            </p:cNvPr>
            <p:cNvSpPr/>
            <p:nvPr/>
          </p:nvSpPr>
          <p:spPr>
            <a:xfrm>
              <a:off x="249592" y="5393013"/>
              <a:ext cx="2006701" cy="47820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2000" dirty="0">
                  <a:solidFill>
                    <a:srgbClr val="002060"/>
                  </a:solidFill>
                  <a:latin typeface="Arial Black" panose="020B0A04020102020204" pitchFamily="34" charset="0"/>
                  <a:hlinkClick r:id="rId4" action="ppaction://hlinksldjump"/>
                </a:rPr>
                <a:t>INICIO</a:t>
              </a:r>
              <a:endParaRPr lang="es-CO" sz="2000" dirty="0">
                <a:solidFill>
                  <a:srgbClr val="00206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65" name="Rectángulo: esquinas redondeadas 23">
              <a:extLst>
                <a:ext uri="{FF2B5EF4-FFF2-40B4-BE49-F238E27FC236}">
                  <a16:creationId xmlns:a16="http://schemas.microsoft.com/office/drawing/2014/main" id="{06171532-1E4D-4BE3-ADFD-C87819FDEDD5}"/>
                </a:ext>
              </a:extLst>
            </p:cNvPr>
            <p:cNvSpPr/>
            <p:nvPr/>
          </p:nvSpPr>
          <p:spPr>
            <a:xfrm>
              <a:off x="2402597" y="5393013"/>
              <a:ext cx="6788048" cy="47820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42" name="48 Rectángulo">
              <a:hlinkClick r:id="rId5" action="ppaction://hlinksldjump" highlightClick="1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175E2512-9A3E-4577-A3BB-BDFEACEAB820}"/>
                </a:ext>
              </a:extLst>
            </p:cNvPr>
            <p:cNvSpPr/>
            <p:nvPr/>
          </p:nvSpPr>
          <p:spPr>
            <a:xfrm>
              <a:off x="6456040" y="1716319"/>
              <a:ext cx="3271691" cy="76295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CO" sz="1400" b="1" dirty="0">
                  <a:solidFill>
                    <a:schemeClr val="bg1"/>
                  </a:solidFill>
                </a:rPr>
                <a:t>DE ACUERDO CON LAS FECHAS DE PRESENTACIÓN NORMALES DEL PAGO</a:t>
              </a:r>
            </a:p>
          </p:txBody>
        </p:sp>
        <p:sp>
          <p:nvSpPr>
            <p:cNvPr id="12" name="11 Rectángulo"/>
            <p:cNvSpPr/>
            <p:nvPr/>
          </p:nvSpPr>
          <p:spPr>
            <a:xfrm>
              <a:off x="551384" y="2909815"/>
              <a:ext cx="10842760" cy="24929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br>
                <a:rPr lang="es-CO" sz="1300" b="1" dirty="0">
                  <a:solidFill>
                    <a:schemeClr val="accent4">
                      <a:lumMod val="50000"/>
                    </a:schemeClr>
                  </a:solidFill>
                </a:rPr>
              </a:br>
              <a:r>
                <a:rPr lang="es-CO" sz="1300" b="1" dirty="0">
                  <a:solidFill>
                    <a:schemeClr val="accent4">
                      <a:lumMod val="50000"/>
                    </a:schemeClr>
                  </a:solidFill>
                </a:rPr>
                <a:t>NOTA:  </a:t>
              </a:r>
            </a:p>
            <a:p>
              <a:pPr algn="just"/>
              <a:endParaRPr lang="es-CO" sz="1300" i="1" dirty="0">
                <a:solidFill>
                  <a:schemeClr val="accent4">
                    <a:lumMod val="50000"/>
                  </a:schemeClr>
                </a:solidFill>
              </a:endParaRPr>
            </a:p>
            <a:p>
              <a:pPr algn="just"/>
              <a:r>
                <a:rPr lang="es-CO" sz="1300" i="1" dirty="0">
                  <a:solidFill>
                    <a:schemeClr val="accent4">
                      <a:lumMod val="50000"/>
                    </a:schemeClr>
                  </a:solidFill>
                </a:rPr>
                <a:t>“La oportunidad para presentar la autoliquidación y/o pago de la contraprestación económica por anualidades anticipadas consagrado en el artículo 8.2 de la Resolución 290 de 2010 (modificado por el artículo 4° de la Resolución 2877 de 2011), a cargo de los titulares del permiso para uso del espectro radioeléctrico, al igual que la establecida en el artículo 2.2.7.4.5 del Decreto 1078 de 2015 a cargo de los concesionarios de radiodifusión sonora, será el 16 de junio de 2020.</a:t>
              </a:r>
            </a:p>
            <a:p>
              <a:pPr algn="just"/>
              <a:endParaRPr lang="es-CO" sz="1300" b="1" i="1" dirty="0">
                <a:solidFill>
                  <a:schemeClr val="accent4">
                    <a:lumMod val="50000"/>
                  </a:schemeClr>
                </a:solidFill>
              </a:endParaRPr>
            </a:p>
            <a:p>
              <a:pPr algn="just"/>
              <a:r>
                <a:rPr lang="es-CO" sz="1300" i="1" dirty="0">
                  <a:solidFill>
                    <a:schemeClr val="accent4">
                      <a:lumMod val="50000"/>
                    </a:schemeClr>
                  </a:solidFill>
                </a:rPr>
                <a:t>La oportunidad para presentar la autoliquidación y/o pago de la contraprestación periódica correspondiente al primer trimestre de 2020 (comprendido desde el 1 de enero de 2020 hasta el 31 de marzo de 2020), por la habilitación general consagrada en el artículo 8 de la Resolución 290 de 2010 (modificado por el artículo 4°de la Resolución 2877 de 2011), será el 30 de junio de 2020.”</a:t>
              </a:r>
            </a:p>
            <a:p>
              <a:pPr algn="just"/>
              <a:endParaRPr lang="es-CO" sz="1300" dirty="0">
                <a:solidFill>
                  <a:schemeClr val="accent4">
                    <a:lumMod val="50000"/>
                  </a:schemeClr>
                </a:solidFill>
              </a:endParaRPr>
            </a:p>
            <a:p>
              <a:pPr algn="just"/>
              <a:r>
                <a:rPr lang="es-CO" sz="1300" b="1" dirty="0">
                  <a:solidFill>
                    <a:schemeClr val="accent4">
                      <a:lumMod val="50000"/>
                    </a:schemeClr>
                  </a:solidFill>
                </a:rPr>
                <a:t>Lo anterior de acuerdo con lo establecido en</a:t>
              </a:r>
              <a:r>
                <a:rPr lang="es-CO" sz="13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es-CO" sz="1300" b="1" dirty="0">
                  <a:solidFill>
                    <a:srgbClr val="FF0000"/>
                  </a:solidFill>
                </a:rPr>
                <a:t>LA RESOLUCIÓN MINTIC 595 DE  2020  ARTÍCULO 1.CRONOGRAMA DE PAGO DE LAS CONTRAPRESTACIONES, SEGÚN EL ARTÍCULO 5 DEL DECRETO-LEY 464 DE 2020.</a:t>
              </a:r>
              <a:endParaRPr lang="es-CO" sz="13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803703"/>
            <a:ext cx="4852098" cy="1751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9262714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E282989B-920E-418D-81E4-1C42480C24BD}"/>
              </a:ext>
            </a:extLst>
          </p:cNvPr>
          <p:cNvSpPr/>
          <p:nvPr/>
        </p:nvSpPr>
        <p:spPr>
          <a:xfrm>
            <a:off x="-12700" y="5876925"/>
            <a:ext cx="12217400" cy="981075"/>
          </a:xfrm>
          <a:prstGeom prst="rect">
            <a:avLst/>
          </a:prstGeom>
          <a:solidFill>
            <a:srgbClr val="F4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2" name="1 Rectángulo">
            <a:extLst>
              <a:ext uri="{FF2B5EF4-FFF2-40B4-BE49-F238E27FC236}">
                <a16:creationId xmlns:a16="http://schemas.microsoft.com/office/drawing/2014/main" id="{01B60A76-3025-4C7D-AAEA-C6EE8A4362F7}"/>
              </a:ext>
            </a:extLst>
          </p:cNvPr>
          <p:cNvSpPr/>
          <p:nvPr/>
        </p:nvSpPr>
        <p:spPr>
          <a:xfrm>
            <a:off x="0" y="0"/>
            <a:ext cx="12192000" cy="459323"/>
          </a:xfrm>
          <a:prstGeom prst="rect">
            <a:avLst/>
          </a:prstGeom>
          <a:solidFill>
            <a:srgbClr val="4C6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S" sz="2000" b="1" dirty="0"/>
              <a:t>OBLIGACIONES REPORTES DE INFORMACIÓN – SERVICIO DE VALOR AGREGADO (ISP)</a:t>
            </a:r>
            <a:endParaRPr lang="es-CO" sz="2000" b="1" dirty="0"/>
          </a:p>
        </p:txBody>
      </p:sp>
      <p:pic>
        <p:nvPicPr>
          <p:cNvPr id="5125" name="Imagen 6">
            <a:extLst>
              <a:ext uri="{FF2B5EF4-FFF2-40B4-BE49-F238E27FC236}">
                <a16:creationId xmlns:a16="http://schemas.microsoft.com/office/drawing/2014/main" id="{0EBCD8E4-E3FE-46FB-9799-D264BDCDA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6138863"/>
            <a:ext cx="3792538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4 Grupo"/>
          <p:cNvGrpSpPr/>
          <p:nvPr/>
        </p:nvGrpSpPr>
        <p:grpSpPr>
          <a:xfrm>
            <a:off x="249592" y="819758"/>
            <a:ext cx="11420811" cy="5051456"/>
            <a:chOff x="249592" y="819758"/>
            <a:chExt cx="11420811" cy="5051456"/>
          </a:xfrm>
        </p:grpSpPr>
        <p:sp>
          <p:nvSpPr>
            <p:cNvPr id="64" name="Rectángulo: esquinas redondeadas 22">
              <a:hlinkClick r:id="" action="ppaction://hlinkshowjump?jump=firstslide" highlightClick="1"/>
              <a:extLst>
                <a:ext uri="{FF2B5EF4-FFF2-40B4-BE49-F238E27FC236}">
                  <a16:creationId xmlns:a16="http://schemas.microsoft.com/office/drawing/2014/main" id="{AE8E8D98-14DC-42F8-8B03-87FF927525C7}"/>
                </a:ext>
              </a:extLst>
            </p:cNvPr>
            <p:cNvSpPr/>
            <p:nvPr/>
          </p:nvSpPr>
          <p:spPr>
            <a:xfrm>
              <a:off x="249592" y="5393013"/>
              <a:ext cx="2006701" cy="47820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2000" dirty="0">
                  <a:solidFill>
                    <a:srgbClr val="002060"/>
                  </a:solidFill>
                  <a:latin typeface="Arial Black" panose="020B0A04020102020204" pitchFamily="34" charset="0"/>
                  <a:hlinkClick r:id="rId4" action="ppaction://hlinksldjump"/>
                </a:rPr>
                <a:t>INICIO</a:t>
              </a:r>
              <a:endParaRPr lang="es-CO" sz="2000" dirty="0">
                <a:solidFill>
                  <a:srgbClr val="00206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65" name="Rectángulo: esquinas redondeadas 23">
              <a:extLst>
                <a:ext uri="{FF2B5EF4-FFF2-40B4-BE49-F238E27FC236}">
                  <a16:creationId xmlns:a16="http://schemas.microsoft.com/office/drawing/2014/main" id="{06171532-1E4D-4BE3-ADFD-C87819FDEDD5}"/>
                </a:ext>
              </a:extLst>
            </p:cNvPr>
            <p:cNvSpPr/>
            <p:nvPr/>
          </p:nvSpPr>
          <p:spPr>
            <a:xfrm>
              <a:off x="2402597" y="5393013"/>
              <a:ext cx="6788048" cy="47820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grpSp>
          <p:nvGrpSpPr>
            <p:cNvPr id="3" name="2 Grupo"/>
            <p:cNvGrpSpPr/>
            <p:nvPr/>
          </p:nvGrpSpPr>
          <p:grpSpPr>
            <a:xfrm>
              <a:off x="304409" y="849592"/>
              <a:ext cx="9053140" cy="4392972"/>
              <a:chOff x="4930838" y="1003553"/>
              <a:chExt cx="9053140" cy="5083484"/>
            </a:xfrm>
          </p:grpSpPr>
          <p:sp>
            <p:nvSpPr>
              <p:cNvPr id="37" name="48 Rectángulo">
                <a:hlinkClick r:id="rId5" action="ppaction://hlinksldjump" highlightClick="1"/>
                <a:hlinkHover r:id="" action="ppaction://noaction" highlightClick="1"/>
                <a:extLst>
                  <a:ext uri="{FF2B5EF4-FFF2-40B4-BE49-F238E27FC236}">
                    <a16:creationId xmlns:a16="http://schemas.microsoft.com/office/drawing/2014/main" id="{175E2512-9A3E-4577-A3BB-BDFEACEAB820}"/>
                  </a:ext>
                </a:extLst>
              </p:cNvPr>
              <p:cNvSpPr/>
              <p:nvPr/>
            </p:nvSpPr>
            <p:spPr>
              <a:xfrm>
                <a:off x="11586525" y="5556028"/>
                <a:ext cx="2397453" cy="531009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s-CO" sz="1200" b="1" dirty="0">
                    <a:solidFill>
                      <a:schemeClr val="bg1"/>
                    </a:solidFill>
                  </a:rPr>
                  <a:t>DE ACUERDO CON LAS FECHAS DE PRESENTACIÓN DEL FORMATO</a:t>
                </a:r>
              </a:p>
            </p:txBody>
          </p:sp>
          <p:pic>
            <p:nvPicPr>
              <p:cNvPr id="21" name="Imagen 8">
                <a:extLst>
                  <a:ext uri="{FF2B5EF4-FFF2-40B4-BE49-F238E27FC236}">
                    <a16:creationId xmlns:a16="http://schemas.microsoft.com/office/drawing/2014/main" id="{AC4A7C1F-CE0A-4715-B712-954CB6D43F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30838" y="1003553"/>
                <a:ext cx="6544340" cy="4552475"/>
              </a:xfrm>
              <a:prstGeom prst="rect">
                <a:avLst/>
              </a:prstGeom>
              <a:ln w="25400">
                <a:solidFill>
                  <a:srgbClr val="336600"/>
                </a:solidFill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43" name="Imagen 21">
                <a:extLst>
                  <a:ext uri="{FF2B5EF4-FFF2-40B4-BE49-F238E27FC236}">
                    <a16:creationId xmlns:a16="http://schemas.microsoft.com/office/drawing/2014/main" id="{A8D0FBC2-942A-4C58-A285-A0B077C19F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77249" y="4965404"/>
                <a:ext cx="420853" cy="550706"/>
              </a:xfrm>
              <a:prstGeom prst="rect">
                <a:avLst/>
              </a:prstGeom>
              <a:solidFill>
                <a:srgbClr val="FF0066"/>
              </a:solidFill>
            </p:spPr>
          </p:pic>
        </p:grpSp>
        <p:pic>
          <p:nvPicPr>
            <p:cNvPr id="16" name="83 Imagen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914"/>
            <a:stretch/>
          </p:blipFill>
          <p:spPr bwMode="auto">
            <a:xfrm>
              <a:off x="423155" y="819758"/>
              <a:ext cx="6324600" cy="3492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30 Rectángulo">
              <a:extLst>
                <a:ext uri="{FF2B5EF4-FFF2-40B4-BE49-F238E27FC236}">
                  <a16:creationId xmlns:a16="http://schemas.microsoft.com/office/drawing/2014/main" id="{54F95177-9B23-4002-90C1-6D2F93448354}"/>
                </a:ext>
              </a:extLst>
            </p:cNvPr>
            <p:cNvSpPr/>
            <p:nvPr/>
          </p:nvSpPr>
          <p:spPr bwMode="auto">
            <a:xfrm>
              <a:off x="7176120" y="849592"/>
              <a:ext cx="4494283" cy="2307728"/>
            </a:xfrm>
            <a:prstGeom prst="rect">
              <a:avLst/>
            </a:prstGeom>
          </p:spPr>
          <p:txBody>
            <a:bodyPr wrap="square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es-CO" sz="1600" b="1" dirty="0">
                  <a:solidFill>
                    <a:schemeClr val="accent4">
                      <a:lumMod val="50000"/>
                    </a:schemeClr>
                  </a:solidFill>
                </a:rPr>
                <a:t>NOTA: </a:t>
              </a:r>
              <a:r>
                <a:rPr lang="es-CO" sz="1600" dirty="0">
                  <a:solidFill>
                    <a:schemeClr val="accent4">
                      <a:lumMod val="50000"/>
                    </a:schemeClr>
                  </a:solidFill>
                </a:rPr>
                <a:t>Mediante los artículos 13 y 15 de la Resolución CRC 5956 de 2020 se amplia el plazo de reporte de los formatos (1.1; 1.2; 1.5; 2.6 y 2.7) hasta el 30 de junio de 2020.</a:t>
              </a:r>
              <a:r>
                <a:rPr lang="es-CO" sz="1600" baseline="0" dirty="0">
                  <a:solidFill>
                    <a:schemeClr val="accent4">
                      <a:lumMod val="50000"/>
                    </a:schemeClr>
                  </a:solidFill>
                </a:rPr>
                <a:t>  </a:t>
              </a:r>
            </a:p>
            <a:p>
              <a:pPr algn="just"/>
              <a:endParaRPr lang="es-CO" sz="1600" baseline="0" dirty="0">
                <a:solidFill>
                  <a:schemeClr val="accent4">
                    <a:lumMod val="50000"/>
                  </a:schemeClr>
                </a:solidFill>
              </a:endParaRPr>
            </a:p>
            <a:p>
              <a:pPr algn="just"/>
              <a:r>
                <a:rPr lang="es-CO" sz="1600" baseline="0" dirty="0">
                  <a:solidFill>
                    <a:schemeClr val="accent4">
                      <a:lumMod val="50000"/>
                    </a:schemeClr>
                  </a:solidFill>
                </a:rPr>
                <a:t>Resolución CRC 5991 del 29 de mayo de 2020 - Formato 4.4 -Suspendido hasta el 31 de agosto de 2020; Suspende hasta el 31 de agosto de 2020 el reporte esporádico del formato 1.2).</a:t>
              </a:r>
              <a:endParaRPr lang="es-CO" sz="16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0413371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E282989B-920E-418D-81E4-1C42480C24BD}"/>
              </a:ext>
            </a:extLst>
          </p:cNvPr>
          <p:cNvSpPr/>
          <p:nvPr/>
        </p:nvSpPr>
        <p:spPr>
          <a:xfrm>
            <a:off x="-12700" y="5876925"/>
            <a:ext cx="12217400" cy="981075"/>
          </a:xfrm>
          <a:prstGeom prst="rect">
            <a:avLst/>
          </a:prstGeom>
          <a:solidFill>
            <a:srgbClr val="F4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2" name="1 Rectángulo">
            <a:extLst>
              <a:ext uri="{FF2B5EF4-FFF2-40B4-BE49-F238E27FC236}">
                <a16:creationId xmlns:a16="http://schemas.microsoft.com/office/drawing/2014/main" id="{01B60A76-3025-4C7D-AAEA-C6EE8A4362F7}"/>
              </a:ext>
            </a:extLst>
          </p:cNvPr>
          <p:cNvSpPr/>
          <p:nvPr/>
        </p:nvSpPr>
        <p:spPr>
          <a:xfrm>
            <a:off x="0" y="0"/>
            <a:ext cx="12192000" cy="459323"/>
          </a:xfrm>
          <a:prstGeom prst="rect">
            <a:avLst/>
          </a:prstGeom>
          <a:solidFill>
            <a:srgbClr val="4C6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S" sz="2000" b="1" dirty="0"/>
              <a:t>OBLIGACIONES REPORTES DE INFORMACIÓN – SERVICIO PORTADOR</a:t>
            </a:r>
            <a:endParaRPr lang="es-CO" sz="2000" b="1" dirty="0"/>
          </a:p>
        </p:txBody>
      </p:sp>
      <p:pic>
        <p:nvPicPr>
          <p:cNvPr id="5125" name="Imagen 6">
            <a:extLst>
              <a:ext uri="{FF2B5EF4-FFF2-40B4-BE49-F238E27FC236}">
                <a16:creationId xmlns:a16="http://schemas.microsoft.com/office/drawing/2014/main" id="{0EBCD8E4-E3FE-46FB-9799-D264BDCDA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6138863"/>
            <a:ext cx="3792538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6 Grupo"/>
          <p:cNvGrpSpPr/>
          <p:nvPr/>
        </p:nvGrpSpPr>
        <p:grpSpPr>
          <a:xfrm>
            <a:off x="249592" y="859689"/>
            <a:ext cx="11581639" cy="5011525"/>
            <a:chOff x="249592" y="859689"/>
            <a:chExt cx="11581639" cy="5011525"/>
          </a:xfrm>
        </p:grpSpPr>
        <p:sp>
          <p:nvSpPr>
            <p:cNvPr id="64" name="Rectángulo: esquinas redondeadas 22">
              <a:hlinkClick r:id="" action="ppaction://hlinkshowjump?jump=firstslide" highlightClick="1"/>
              <a:extLst>
                <a:ext uri="{FF2B5EF4-FFF2-40B4-BE49-F238E27FC236}">
                  <a16:creationId xmlns:a16="http://schemas.microsoft.com/office/drawing/2014/main" id="{AE8E8D98-14DC-42F8-8B03-87FF927525C7}"/>
                </a:ext>
              </a:extLst>
            </p:cNvPr>
            <p:cNvSpPr/>
            <p:nvPr/>
          </p:nvSpPr>
          <p:spPr>
            <a:xfrm>
              <a:off x="249592" y="5393013"/>
              <a:ext cx="2006701" cy="47820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2000" dirty="0">
                  <a:solidFill>
                    <a:srgbClr val="002060"/>
                  </a:solidFill>
                  <a:latin typeface="Arial Black" panose="020B0A04020102020204" pitchFamily="34" charset="0"/>
                  <a:hlinkClick r:id="rId4" action="ppaction://hlinksldjump"/>
                </a:rPr>
                <a:t>INICIO</a:t>
              </a:r>
              <a:endParaRPr lang="es-CO" sz="2000" dirty="0">
                <a:solidFill>
                  <a:srgbClr val="00206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65" name="Rectángulo: esquinas redondeadas 23">
              <a:extLst>
                <a:ext uri="{FF2B5EF4-FFF2-40B4-BE49-F238E27FC236}">
                  <a16:creationId xmlns:a16="http://schemas.microsoft.com/office/drawing/2014/main" id="{06171532-1E4D-4BE3-ADFD-C87819FDEDD5}"/>
                </a:ext>
              </a:extLst>
            </p:cNvPr>
            <p:cNvSpPr/>
            <p:nvPr/>
          </p:nvSpPr>
          <p:spPr>
            <a:xfrm>
              <a:off x="2402597" y="5393013"/>
              <a:ext cx="6788048" cy="47820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3" name="48 Rectángulo">
              <a:hlinkClick r:id="rId5" action="ppaction://hlinksldjump" highlightClick="1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175E2512-9A3E-4577-A3BB-BDFEACEAB820}"/>
                </a:ext>
              </a:extLst>
            </p:cNvPr>
            <p:cNvSpPr/>
            <p:nvPr/>
          </p:nvSpPr>
          <p:spPr>
            <a:xfrm>
              <a:off x="6697473" y="4469389"/>
              <a:ext cx="2397453" cy="53100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CO" sz="1200" b="1" dirty="0">
                  <a:solidFill>
                    <a:schemeClr val="bg1"/>
                  </a:solidFill>
                </a:rPr>
                <a:t>DE ACUERDO CON LAS FECHAS DE PRESENTACIÓN DEL FORMATO</a:t>
              </a:r>
            </a:p>
          </p:txBody>
        </p:sp>
        <p:pic>
          <p:nvPicPr>
            <p:cNvPr id="35" name="Imagen 8">
              <a:extLst>
                <a:ext uri="{FF2B5EF4-FFF2-40B4-BE49-F238E27FC236}">
                  <a16:creationId xmlns:a16="http://schemas.microsoft.com/office/drawing/2014/main" id="{AC4A7C1F-CE0A-4715-B712-954CB6D43F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84" y="873963"/>
              <a:ext cx="5997659" cy="3527624"/>
            </a:xfrm>
            <a:prstGeom prst="rect">
              <a:avLst/>
            </a:prstGeom>
            <a:ln w="25400">
              <a:solidFill>
                <a:srgbClr val="336600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4" name="Imagen 21">
              <a:extLst>
                <a:ext uri="{FF2B5EF4-FFF2-40B4-BE49-F238E27FC236}">
                  <a16:creationId xmlns:a16="http://schemas.microsoft.com/office/drawing/2014/main" id="{A8D0FBC2-942A-4C58-A285-A0B077C19F2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7262" y="3928339"/>
              <a:ext cx="420853" cy="420853"/>
            </a:xfrm>
            <a:prstGeom prst="rect">
              <a:avLst/>
            </a:prstGeom>
            <a:solidFill>
              <a:srgbClr val="FF0066"/>
            </a:solidFill>
          </p:spPr>
        </p:pic>
        <p:pic>
          <p:nvPicPr>
            <p:cNvPr id="14" name="83 Imagen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903"/>
            <a:stretch/>
          </p:blipFill>
          <p:spPr bwMode="auto">
            <a:xfrm>
              <a:off x="646204" y="980728"/>
              <a:ext cx="5808017" cy="2398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37 Rectángulo">
              <a:extLst>
                <a:ext uri="{FF2B5EF4-FFF2-40B4-BE49-F238E27FC236}">
                  <a16:creationId xmlns:a16="http://schemas.microsoft.com/office/drawing/2014/main" id="{421161DC-DE7F-42A1-9325-4402A37FBA09}"/>
                </a:ext>
              </a:extLst>
            </p:cNvPr>
            <p:cNvSpPr/>
            <p:nvPr/>
          </p:nvSpPr>
          <p:spPr bwMode="auto">
            <a:xfrm>
              <a:off x="6960096" y="859689"/>
              <a:ext cx="4871135" cy="847725"/>
            </a:xfrm>
            <a:prstGeom prst="rect">
              <a:avLst/>
            </a:prstGeom>
          </p:spPr>
          <p:txBody>
            <a:bodyPr wrap="square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es-CO" sz="1600" b="1">
                  <a:solidFill>
                    <a:schemeClr val="accent4">
                      <a:lumMod val="50000"/>
                    </a:schemeClr>
                  </a:solidFill>
                </a:rPr>
                <a:t>NOTA: </a:t>
              </a:r>
              <a:r>
                <a:rPr lang="es-CO" sz="1600">
                  <a:solidFill>
                    <a:schemeClr val="accent4">
                      <a:lumMod val="50000"/>
                    </a:schemeClr>
                  </a:solidFill>
                </a:rPr>
                <a:t>Mediante el artículo 13 de la Resolución CRC 5956 de 2020 se amplia el plazo de reportes de los formatos (1.1;</a:t>
              </a:r>
              <a:r>
                <a:rPr lang="es-CO" sz="1600" baseline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es-CO" sz="1600">
                  <a:solidFill>
                    <a:schemeClr val="accent4">
                      <a:lumMod val="50000"/>
                    </a:schemeClr>
                  </a:solidFill>
                </a:rPr>
                <a:t>3.2) hasta el 30 de junio de 2020.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2884020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E282989B-920E-418D-81E4-1C42480C24BD}"/>
              </a:ext>
            </a:extLst>
          </p:cNvPr>
          <p:cNvSpPr/>
          <p:nvPr/>
        </p:nvSpPr>
        <p:spPr>
          <a:xfrm>
            <a:off x="-12700" y="5876925"/>
            <a:ext cx="12217400" cy="981075"/>
          </a:xfrm>
          <a:prstGeom prst="rect">
            <a:avLst/>
          </a:prstGeom>
          <a:solidFill>
            <a:srgbClr val="F4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2" name="1 Rectángulo">
            <a:extLst>
              <a:ext uri="{FF2B5EF4-FFF2-40B4-BE49-F238E27FC236}">
                <a16:creationId xmlns:a16="http://schemas.microsoft.com/office/drawing/2014/main" id="{01B60A76-3025-4C7D-AAEA-C6EE8A4362F7}"/>
              </a:ext>
            </a:extLst>
          </p:cNvPr>
          <p:cNvSpPr/>
          <p:nvPr/>
        </p:nvSpPr>
        <p:spPr>
          <a:xfrm>
            <a:off x="0" y="0"/>
            <a:ext cx="12192000" cy="459323"/>
          </a:xfrm>
          <a:prstGeom prst="rect">
            <a:avLst/>
          </a:prstGeom>
          <a:solidFill>
            <a:srgbClr val="4C6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S" sz="2000" b="1" dirty="0"/>
              <a:t>OBLIGACIONES REPORTES DE INFORMACIÓN – TELEFONÍA FIJA</a:t>
            </a:r>
            <a:endParaRPr lang="es-CO" sz="2000" b="1" dirty="0"/>
          </a:p>
        </p:txBody>
      </p:sp>
      <p:pic>
        <p:nvPicPr>
          <p:cNvPr id="5125" name="Imagen 6">
            <a:extLst>
              <a:ext uri="{FF2B5EF4-FFF2-40B4-BE49-F238E27FC236}">
                <a16:creationId xmlns:a16="http://schemas.microsoft.com/office/drawing/2014/main" id="{0EBCD8E4-E3FE-46FB-9799-D264BDCDA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6138863"/>
            <a:ext cx="3792538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2 Grupo"/>
          <p:cNvGrpSpPr/>
          <p:nvPr/>
        </p:nvGrpSpPr>
        <p:grpSpPr>
          <a:xfrm>
            <a:off x="249592" y="750616"/>
            <a:ext cx="11761377" cy="5120598"/>
            <a:chOff x="249592" y="750616"/>
            <a:chExt cx="11761377" cy="5120598"/>
          </a:xfrm>
        </p:grpSpPr>
        <p:sp>
          <p:nvSpPr>
            <p:cNvPr id="64" name="Rectángulo: esquinas redondeadas 22">
              <a:hlinkClick r:id="" action="ppaction://hlinkshowjump?jump=firstslide" highlightClick="1"/>
              <a:extLst>
                <a:ext uri="{FF2B5EF4-FFF2-40B4-BE49-F238E27FC236}">
                  <a16:creationId xmlns:a16="http://schemas.microsoft.com/office/drawing/2014/main" id="{AE8E8D98-14DC-42F8-8B03-87FF927525C7}"/>
                </a:ext>
              </a:extLst>
            </p:cNvPr>
            <p:cNvSpPr/>
            <p:nvPr/>
          </p:nvSpPr>
          <p:spPr>
            <a:xfrm>
              <a:off x="249592" y="5393013"/>
              <a:ext cx="2006701" cy="47820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2000" dirty="0">
                  <a:solidFill>
                    <a:srgbClr val="002060"/>
                  </a:solidFill>
                  <a:latin typeface="Arial Black" panose="020B0A04020102020204" pitchFamily="34" charset="0"/>
                  <a:hlinkClick r:id="rId4" action="ppaction://hlinksldjump"/>
                </a:rPr>
                <a:t>INICIO</a:t>
              </a:r>
              <a:endParaRPr lang="es-CO" sz="2000" dirty="0">
                <a:solidFill>
                  <a:srgbClr val="00206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65" name="Rectángulo: esquinas redondeadas 23">
              <a:extLst>
                <a:ext uri="{FF2B5EF4-FFF2-40B4-BE49-F238E27FC236}">
                  <a16:creationId xmlns:a16="http://schemas.microsoft.com/office/drawing/2014/main" id="{06171532-1E4D-4BE3-ADFD-C87819FDEDD5}"/>
                </a:ext>
              </a:extLst>
            </p:cNvPr>
            <p:cNvSpPr/>
            <p:nvPr/>
          </p:nvSpPr>
          <p:spPr>
            <a:xfrm>
              <a:off x="2402597" y="5393013"/>
              <a:ext cx="6788048" cy="47820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7" name="48 Rectángulo">
              <a:hlinkClick r:id="rId5" action="ppaction://hlinksldjump" highlightClick="1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175E2512-9A3E-4577-A3BB-BDFEACEAB820}"/>
                </a:ext>
              </a:extLst>
            </p:cNvPr>
            <p:cNvSpPr/>
            <p:nvPr/>
          </p:nvSpPr>
          <p:spPr>
            <a:xfrm>
              <a:off x="7248128" y="4869160"/>
              <a:ext cx="2397453" cy="53100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CO" sz="1200" b="1" dirty="0">
                  <a:solidFill>
                    <a:schemeClr val="bg1"/>
                  </a:solidFill>
                </a:rPr>
                <a:t>DE ACUERDO CON LAS FECHAS DE PRESENTACIÓN DEL FORMATO</a:t>
              </a:r>
            </a:p>
          </p:txBody>
        </p:sp>
        <p:pic>
          <p:nvPicPr>
            <p:cNvPr id="21" name="Imagen 8">
              <a:extLst>
                <a:ext uri="{FF2B5EF4-FFF2-40B4-BE49-F238E27FC236}">
                  <a16:creationId xmlns:a16="http://schemas.microsoft.com/office/drawing/2014/main" id="{AC4A7C1F-CE0A-4715-B712-954CB6D43F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638" y="750616"/>
              <a:ext cx="6712474" cy="4118544"/>
            </a:xfrm>
            <a:prstGeom prst="rect">
              <a:avLst/>
            </a:prstGeom>
            <a:ln w="25400">
              <a:solidFill>
                <a:srgbClr val="336600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3" name="Imagen 21">
              <a:extLst>
                <a:ext uri="{FF2B5EF4-FFF2-40B4-BE49-F238E27FC236}">
                  <a16:creationId xmlns:a16="http://schemas.microsoft.com/office/drawing/2014/main" id="{A8D0FBC2-942A-4C58-A285-A0B077C19F2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2064" y="4418579"/>
              <a:ext cx="420853" cy="420853"/>
            </a:xfrm>
            <a:prstGeom prst="rect">
              <a:avLst/>
            </a:prstGeom>
            <a:solidFill>
              <a:srgbClr val="FF0066"/>
            </a:solidFill>
          </p:spPr>
        </p:pic>
        <p:pic>
          <p:nvPicPr>
            <p:cNvPr id="16" name="83 Imagen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203" b="23438"/>
            <a:stretch/>
          </p:blipFill>
          <p:spPr bwMode="auto">
            <a:xfrm>
              <a:off x="495391" y="750616"/>
              <a:ext cx="6324600" cy="3695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33 Rectángulo">
              <a:extLst>
                <a:ext uri="{FF2B5EF4-FFF2-40B4-BE49-F238E27FC236}">
                  <a16:creationId xmlns:a16="http://schemas.microsoft.com/office/drawing/2014/main" id="{A50A8CDB-0867-492B-8263-541739D35B19}"/>
                </a:ext>
              </a:extLst>
            </p:cNvPr>
            <p:cNvSpPr/>
            <p:nvPr/>
          </p:nvSpPr>
          <p:spPr bwMode="auto">
            <a:xfrm>
              <a:off x="7248128" y="750616"/>
              <a:ext cx="4762841" cy="2021072"/>
            </a:xfrm>
            <a:prstGeom prst="rect">
              <a:avLst/>
            </a:prstGeom>
          </p:spPr>
          <p:txBody>
            <a:bodyPr wrap="square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ts val="1500"/>
                </a:lnSpc>
              </a:pPr>
              <a:r>
                <a:rPr lang="es-CO" sz="1600" b="1" dirty="0">
                  <a:solidFill>
                    <a:schemeClr val="accent4">
                      <a:lumMod val="50000"/>
                    </a:schemeClr>
                  </a:solidFill>
                </a:rPr>
                <a:t>NOTA: </a:t>
              </a:r>
              <a:r>
                <a:rPr lang="es-CO" sz="1600" dirty="0">
                  <a:solidFill>
                    <a:schemeClr val="accent4">
                      <a:lumMod val="50000"/>
                    </a:schemeClr>
                  </a:solidFill>
                </a:rPr>
                <a:t>Mediante los artículos 13 y 15 de la Resolución CRC 5956 de 2020 se amplia el plazo de reporte de los formatos (1.1; 1.2, 1.3; 1.4; 1.10; 2.5) hasta el 30 de junio de 2020. </a:t>
              </a:r>
            </a:p>
            <a:p>
              <a:pPr algn="just">
                <a:lnSpc>
                  <a:spcPts val="1500"/>
                </a:lnSpc>
              </a:pPr>
              <a:endParaRPr lang="es-CO" sz="1600" kern="1200" baseline="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endParaRPr>
            </a:p>
            <a:p>
              <a:r>
                <a:rPr lang="es-CO" sz="1600" kern="1200" dirty="0">
                  <a:solidFill>
                    <a:schemeClr val="accent4">
                      <a:lumMod val="50000"/>
                    </a:schemeClr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rPr>
                <a:t>Resolución CRC 5991 del 29 de mayo de 2020 - Formato 4.4 -Suspendido hasta el 31 de agosto de 2020; Suspende hasta el 31 de agosto de 2020 el reporte esporádico del formato 1.2).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2773793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2C22825F-03BF-46D6-86DE-1EB4C243BB97}"/>
              </a:ext>
            </a:extLst>
          </p:cNvPr>
          <p:cNvSpPr/>
          <p:nvPr/>
        </p:nvSpPr>
        <p:spPr>
          <a:xfrm>
            <a:off x="-12700" y="4795838"/>
            <a:ext cx="12217400" cy="2062162"/>
          </a:xfrm>
          <a:prstGeom prst="rect">
            <a:avLst/>
          </a:prstGeom>
          <a:solidFill>
            <a:srgbClr val="F4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11" name="6 Rectángulo">
            <a:extLst>
              <a:ext uri="{FF2B5EF4-FFF2-40B4-BE49-F238E27FC236}">
                <a16:creationId xmlns:a16="http://schemas.microsoft.com/office/drawing/2014/main" id="{B4AE5F39-875E-47E9-8E82-3C416E04B934}"/>
              </a:ext>
            </a:extLst>
          </p:cNvPr>
          <p:cNvSpPr/>
          <p:nvPr/>
        </p:nvSpPr>
        <p:spPr>
          <a:xfrm>
            <a:off x="0" y="1588"/>
            <a:ext cx="12192000" cy="4784725"/>
          </a:xfrm>
          <a:prstGeom prst="rect">
            <a:avLst/>
          </a:prstGeom>
          <a:solidFill>
            <a:srgbClr val="4C6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dirty="0"/>
          </a:p>
        </p:txBody>
      </p:sp>
      <p:pic>
        <p:nvPicPr>
          <p:cNvPr id="9220" name="Imagen 11">
            <a:extLst>
              <a:ext uri="{FF2B5EF4-FFF2-40B4-BE49-F238E27FC236}">
                <a16:creationId xmlns:a16="http://schemas.microsoft.com/office/drawing/2014/main" id="{8A5C2F16-5C94-4920-B654-148F66756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5386388"/>
            <a:ext cx="6781800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Imagen 9">
            <a:extLst>
              <a:ext uri="{FF2B5EF4-FFF2-40B4-BE49-F238E27FC236}">
                <a16:creationId xmlns:a16="http://schemas.microsoft.com/office/drawing/2014/main" id="{AA934CCF-E31D-4E9A-90AE-C96B6166D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121920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2" name="Grupo 1">
            <a:extLst>
              <a:ext uri="{FF2B5EF4-FFF2-40B4-BE49-F238E27FC236}">
                <a16:creationId xmlns:a16="http://schemas.microsoft.com/office/drawing/2014/main" id="{1CB4516A-C12C-4D75-AD94-47D856BBF897}"/>
              </a:ext>
            </a:extLst>
          </p:cNvPr>
          <p:cNvGrpSpPr>
            <a:grpSpLocks/>
          </p:cNvGrpSpPr>
          <p:nvPr/>
        </p:nvGrpSpPr>
        <p:grpSpPr bwMode="auto">
          <a:xfrm>
            <a:off x="3773488" y="1844675"/>
            <a:ext cx="4645025" cy="1015663"/>
            <a:chOff x="3827463" y="1548904"/>
            <a:chExt cx="4644801" cy="1016578"/>
          </a:xfrm>
        </p:grpSpPr>
        <p:sp>
          <p:nvSpPr>
            <p:cNvPr id="9223" name="7 CuadroTexto">
              <a:extLst>
                <a:ext uri="{FF2B5EF4-FFF2-40B4-BE49-F238E27FC236}">
                  <a16:creationId xmlns:a16="http://schemas.microsoft.com/office/drawing/2014/main" id="{7E1D79E9-2AB4-4050-8BFE-F33F96B82D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7463" y="1548904"/>
              <a:ext cx="1896582" cy="1016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CO" altLang="es-ES" sz="6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2020</a:t>
              </a:r>
            </a:p>
          </p:txBody>
        </p:sp>
        <p:sp>
          <p:nvSpPr>
            <p:cNvPr id="9224" name="1 CuadroTexto">
              <a:extLst>
                <a:ext uri="{FF2B5EF4-FFF2-40B4-BE49-F238E27FC236}">
                  <a16:creationId xmlns:a16="http://schemas.microsoft.com/office/drawing/2014/main" id="{3133C653-EBD3-40AA-820E-6EB02793FA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99907" y="1548904"/>
              <a:ext cx="2772357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Ministerio de Tecnologías de la Información y las Comunicaciones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Tel:+57(1) 344 34 60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Edif. Murillo Toro Cra. 8a entre calles 12 y 13, Bogotá, Colombia - Código Postal 111711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www.mintic.gov.co</a:t>
              </a:r>
            </a:p>
          </p:txBody>
        </p:sp>
        <p:cxnSp>
          <p:nvCxnSpPr>
            <p:cNvPr id="10" name="3 Conector recto">
              <a:extLst>
                <a:ext uri="{FF2B5EF4-FFF2-40B4-BE49-F238E27FC236}">
                  <a16:creationId xmlns:a16="http://schemas.microsoft.com/office/drawing/2014/main" id="{56148353-F553-431B-8B85-3212C5533A62}"/>
                </a:ext>
              </a:extLst>
            </p:cNvPr>
            <p:cNvCxnSpPr/>
            <p:nvPr/>
          </p:nvCxnSpPr>
          <p:spPr bwMode="auto">
            <a:xfrm>
              <a:off x="5664111" y="1552082"/>
              <a:ext cx="0" cy="1008971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A1AC51B9-6682-47E0-A9EB-D630C26217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3649" y="2204864"/>
            <a:ext cx="2726432" cy="272643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Mod val="60000"/>
            <a:lumOff val="40000"/>
          </a:schemeClr>
        </a:solidFill>
        <a:ln>
          <a:noFill/>
        </a:ln>
      </a:spPr>
      <a:bodyPr rtlCol="0" anchor="ctr"/>
      <a:lstStyle>
        <a:defPPr algn="ctr">
          <a:defRPr sz="2000" b="1" dirty="0"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8099</TotalTime>
  <Words>462</Words>
  <Application>Microsoft Office PowerPoint</Application>
  <PresentationFormat>Panorámica</PresentationFormat>
  <Paragraphs>68</Paragraphs>
  <Slides>9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Arial Black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Gustavo Suarez Cruz</dc:creator>
  <cp:lastModifiedBy>Ricardo Forero Montero</cp:lastModifiedBy>
  <cp:revision>305</cp:revision>
  <dcterms:created xsi:type="dcterms:W3CDTF">2017-09-05T15:31:44Z</dcterms:created>
  <dcterms:modified xsi:type="dcterms:W3CDTF">2020-07-14T17:21:55Z</dcterms:modified>
</cp:coreProperties>
</file>