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8"/>
  </p:notesMasterIdLst>
  <p:sldIdLst>
    <p:sldId id="258" r:id="rId2"/>
    <p:sldId id="260" r:id="rId3"/>
    <p:sldId id="264" r:id="rId4"/>
    <p:sldId id="266" r:id="rId5"/>
    <p:sldId id="283" r:id="rId6"/>
    <p:sldId id="284" r:id="rId7"/>
    <p:sldId id="285" r:id="rId8"/>
    <p:sldId id="286" r:id="rId9"/>
    <p:sldId id="281" r:id="rId10"/>
    <p:sldId id="268" r:id="rId11"/>
    <p:sldId id="282" r:id="rId12"/>
    <p:sldId id="287" r:id="rId13"/>
    <p:sldId id="288" r:id="rId14"/>
    <p:sldId id="289" r:id="rId15"/>
    <p:sldId id="280" r:id="rId16"/>
    <p:sldId id="279" r:id="rId17"/>
  </p:sldIdLst>
  <p:sldSz cx="9144000" cy="5143500" type="screen16x9"/>
  <p:notesSz cx="6858000" cy="9144000"/>
  <p:embeddedFontLst>
    <p:embeddedFont>
      <p:font typeface="Work Sans" panose="020B0604020202020204" charset="0"/>
      <p:regular r:id="rId19"/>
      <p:bold r:id="rId20"/>
    </p:embeddedFont>
    <p:embeddedFont>
      <p:font typeface="Work Sans SemiBold" panose="020B0604020202020204" charset="0"/>
      <p:regular r:id="rId21"/>
      <p:bold r:id="rId22"/>
    </p:embeddedFont>
    <p:embeddedFont>
      <p:font typeface="MS PGothic" panose="020B0600070205080204" pitchFamily="34" charset="-128"/>
      <p:regular r:id="rId23"/>
    </p:embeddedFont>
    <p:embeddedFont>
      <p:font typeface="Century Gothic" panose="020B0502020202020204" pitchFamily="34" charset="0"/>
      <p:regular r:id="rId24"/>
      <p:bold r:id="rId25"/>
      <p:italic r:id="rId26"/>
      <p:boldItalic r:id="rId27"/>
    </p:embeddedFont>
    <p:embeddedFont>
      <p:font typeface="Work Sans Light"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0"/>
    <p:restoredTop sz="94631"/>
  </p:normalViewPr>
  <p:slideViewPr>
    <p:cSldViewPr snapToGrid="0" snapToObjects="1" showGuides="1">
      <p:cViewPr varScale="1">
        <p:scale>
          <a:sx n="84" d="100"/>
          <a:sy n="84" d="100"/>
        </p:scale>
        <p:origin x="112"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1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12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000" dirty="0">
              <a:solidFill>
                <a:srgbClr val="FF0000"/>
              </a:solidFill>
              <a:latin typeface="Century Gothic"/>
              <a:cs typeface="Century Gothic"/>
            </a:rPr>
            <a:t>Redes Sociales</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000" dirty="0">
              <a:solidFill>
                <a:srgbClr val="FF0000"/>
              </a:solidFill>
              <a:latin typeface="Century Gothic"/>
              <a:cs typeface="Century Gothic"/>
            </a:rPr>
            <a:t>29 de octubre</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NeighborX="27689" custLinFactNeighborY="-28229">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NeighborX="659" custLinFactNeighborY="-28229">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997BF230-F5A4-5044-BAC7-E6DCAE903C53}" type="pres">
      <dgm:prSet presAssocID="{FF86A46D-C192-3442-B397-F6F7AE4722DE}" presName="Name28" presStyleLbl="parChTrans1D2" presStyleIdx="1" presStyleCnt="2"/>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6" presStyleCnt="8"/>
      <dgm:spPr/>
    </dgm:pt>
    <dgm:pt modelId="{6CA74667-9235-6048-A814-13C0C21D101B}" type="pres">
      <dgm:prSet presAssocID="{C5D5A2FA-259A-434A-996B-FE244BBEAA83}" presName="bottomArc2" presStyleLbl="parChTrans1D1" presStyleIdx="7" presStyleCnt="8"/>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AD6CE32-FCA3-3840-A20D-99B831A54E92}" type="presOf" srcId="{C5D5A2FA-259A-434A-996B-FE244BBEAA83}" destId="{230459C3-E4CC-E644-9121-0B365E27905C}"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620C4694-5E0B-2941-9DBA-5E6180D64BEA}" type="presOf" srcId="{ED44E6B1-AB73-014B-9BA9-8EA9F0CDBBCE}" destId="{16AA9619-8027-7448-9B5F-F09BB7415BBC}" srcOrd="0" destOrd="0" presId="urn:microsoft.com/office/officeart/2008/layout/HalfCircleOrganizationChart"/>
    <dgm:cxn modelId="{4BE9DB9B-5497-634E-9AF8-FD7F1FB53409}" type="presOf" srcId="{C5D5A2FA-259A-434A-996B-FE244BBEAA83}" destId="{E9B6678D-6252-0941-AA07-E10EA0D28DB2}" srcOrd="1" destOrd="0" presId="urn:microsoft.com/office/officeart/2008/layout/HalfCircleOrganizationChart"/>
    <dgm:cxn modelId="{3B827FA0-B284-B343-8260-82E5A1277A10}" srcId="{9A379C43-F480-D547-8897-8A0D16C011BB}" destId="{C5D5A2FA-259A-434A-996B-FE244BBEAA83}" srcOrd="0" destOrd="0" parTransId="{FF86A46D-C192-3442-B397-F6F7AE4722DE}" sibTransId="{E898B8C4-7186-5D4C-8DBA-FF247B320B7B}"/>
    <dgm:cxn modelId="{06AD1DA7-60C9-FB48-BBB9-5F6AFE37E32C}" type="presOf" srcId="{ED44E6B1-AB73-014B-9BA9-8EA9F0CDBBCE}" destId="{21939A10-52C2-D04E-9C99-0369DDB0F683}" srcOrd="1" destOrd="0" presId="urn:microsoft.com/office/officeart/2008/layout/HalfCircleOrganizationChart"/>
    <dgm:cxn modelId="{22E00FC4-9C57-1B44-852A-DFC3E6305A7D}" type="presOf" srcId="{FF86A46D-C192-3442-B397-F6F7AE4722DE}" destId="{997BF230-F5A4-5044-BAC7-E6DCAE903C5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38A04069-CD83-AB41-BF5D-74343F2D7815}" type="presParOf" srcId="{74D8884F-8CD2-F843-9E15-A0D9FA684C79}" destId="{997BF230-F5A4-5044-BAC7-E6DCAE903C53}" srcOrd="0" destOrd="0" presId="urn:microsoft.com/office/officeart/2008/layout/HalfCircleOrganizationChart"/>
    <dgm:cxn modelId="{4CC70CBB-D195-BF47-A1D4-FEA09DD42BFF}" type="presParOf" srcId="{74D8884F-8CD2-F843-9E15-A0D9FA684C79}" destId="{39B2E56A-6B03-564B-B214-E992776852F5}" srcOrd="1" destOrd="0" presId="urn:microsoft.com/office/officeart/2008/layout/HalfCircleOrganizationChart"/>
    <dgm:cxn modelId="{D11333CA-EDEF-CD4D-9CF4-853852D03550}" type="presParOf" srcId="{39B2E56A-6B03-564B-B214-E992776852F5}" destId="{1F28EE29-1FBA-F949-9559-A13099341C02}" srcOrd="0" destOrd="0" presId="urn:microsoft.com/office/officeart/2008/layout/HalfCircleOrganizationChart"/>
    <dgm:cxn modelId="{2E0D5678-13D6-4C41-A439-252EFC6628AB}" type="presParOf" srcId="{1F28EE29-1FBA-F949-9559-A13099341C02}" destId="{230459C3-E4CC-E644-9121-0B365E27905C}" srcOrd="0" destOrd="0" presId="urn:microsoft.com/office/officeart/2008/layout/HalfCircleOrganizationChart"/>
    <dgm:cxn modelId="{4B42B031-00FB-DA45-9B1E-E53233224B77}" type="presParOf" srcId="{1F28EE29-1FBA-F949-9559-A13099341C02}" destId="{7530FDAC-8880-1344-8BD5-65952AAC983F}" srcOrd="1" destOrd="0" presId="urn:microsoft.com/office/officeart/2008/layout/HalfCircleOrganizationChart"/>
    <dgm:cxn modelId="{A8583F4E-D6F2-194C-91C6-699B44C6FB12}" type="presParOf" srcId="{1F28EE29-1FBA-F949-9559-A13099341C02}" destId="{6CA74667-9235-6048-A814-13C0C21D101B}" srcOrd="2" destOrd="0" presId="urn:microsoft.com/office/officeart/2008/layout/HalfCircleOrganizationChart"/>
    <dgm:cxn modelId="{9F8366A2-8874-1D4B-A38C-1038D0297D1B}" type="presParOf" srcId="{1F28EE29-1FBA-F949-9559-A13099341C02}" destId="{E9B6678D-6252-0941-AA07-E10EA0D28DB2}" srcOrd="3" destOrd="0" presId="urn:microsoft.com/office/officeart/2008/layout/HalfCircleOrganizationChart"/>
    <dgm:cxn modelId="{901EE419-1FC6-EC41-A256-6D3C25F3CB57}" type="presParOf" srcId="{39B2E56A-6B03-564B-B214-E992776852F5}" destId="{7EAC5D69-567E-1B43-ABCE-38854EBEA9BA}" srcOrd="1" destOrd="0" presId="urn:microsoft.com/office/officeart/2008/layout/HalfCircleOrganizationChart"/>
    <dgm:cxn modelId="{B98403DD-6F90-4D48-BD41-9AA18741C444}" type="presParOf" srcId="{39B2E56A-6B03-564B-B214-E992776852F5}" destId="{72D18CDB-EED9-DE4A-BE65-5DBDA1F86C9C}"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16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16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1600" dirty="0">
              <a:solidFill>
                <a:srgbClr val="FF0000"/>
              </a:solidFill>
              <a:latin typeface="Century Gothic"/>
              <a:cs typeface="Century Gothic"/>
            </a:rPr>
            <a:t>Presencial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400" dirty="0">
              <a:solidFill>
                <a:srgbClr val="FF0000"/>
              </a:solidFill>
              <a:latin typeface="Century Gothic"/>
              <a:cs typeface="Century Gothic"/>
            </a:rPr>
            <a:t>31</a:t>
          </a:r>
          <a:r>
            <a:rPr lang="es-ES" sz="1400" baseline="0" dirty="0">
              <a:solidFill>
                <a:srgbClr val="FF0000"/>
              </a:solidFill>
              <a:latin typeface="Century Gothic"/>
              <a:cs typeface="Century Gothic"/>
            </a:rPr>
            <a:t> de octubre d e2018</a:t>
          </a:r>
          <a:endParaRPr lang="es-ES" sz="1400" dirty="0">
            <a:solidFill>
              <a:srgbClr val="FF0000"/>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ScaleY="121887" custLinFactY="-90175"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ScaleX="178853"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997BF230-F5A4-5044-BAC7-E6DCAE903C53}" type="pres">
      <dgm:prSet presAssocID="{FF86A46D-C192-3442-B397-F6F7AE4722DE}" presName="Name28" presStyleLbl="parChTrans1D2" presStyleIdx="1" presStyleCnt="2"/>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6" presStyleCnt="8"/>
      <dgm:spPr/>
    </dgm:pt>
    <dgm:pt modelId="{6CA74667-9235-6048-A814-13C0C21D101B}" type="pres">
      <dgm:prSet presAssocID="{C5D5A2FA-259A-434A-996B-FE244BBEAA83}" presName="bottomArc2" presStyleLbl="parChTrans1D1" presStyleIdx="7" presStyleCnt="8"/>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B2BA807-7FBA-E542-8F45-17004C3003A1}" type="presOf" srcId="{9A379C43-F480-D547-8897-8A0D16C011BB}" destId="{30021C9B-C7D2-7C44-93A9-7D27F2315C2F}" srcOrd="1" destOrd="0" presId="urn:microsoft.com/office/officeart/2008/layout/HalfCircleOrganizationChart"/>
    <dgm:cxn modelId="{0C7D3618-69C0-634B-BA65-27D15127F1F2}" type="presOf" srcId="{C5D5A2FA-259A-434A-996B-FE244BBEAA83}" destId="{E9B6678D-6252-0941-AA07-E10EA0D28DB2}" srcOrd="1" destOrd="0" presId="urn:microsoft.com/office/officeart/2008/layout/HalfCircleOrganizationChart"/>
    <dgm:cxn modelId="{137E6D35-F729-584D-8D69-C7DD7A60206B}" type="presOf" srcId="{FF86A46D-C192-3442-B397-F6F7AE4722DE}" destId="{997BF230-F5A4-5044-BAC7-E6DCAE903C53}"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5D7EF29B-BF7D-B94C-9F89-13BD608EDFD6}" type="presOf" srcId="{3F14E35D-A4F9-C64E-BA63-F79BD3E30231}" destId="{71E2F7B3-6092-BC42-9E14-ED1EC4724099}" srcOrd="0" destOrd="0" presId="urn:microsoft.com/office/officeart/2008/layout/HalfCircleOrganizationChart"/>
    <dgm:cxn modelId="{3B827FA0-B284-B343-8260-82E5A1277A10}" srcId="{9A379C43-F480-D547-8897-8A0D16C011BB}" destId="{C5D5A2FA-259A-434A-996B-FE244BBEAA83}" srcOrd="0" destOrd="0" parTransId="{FF86A46D-C192-3442-B397-F6F7AE4722DE}" sibTransId="{E898B8C4-7186-5D4C-8DBA-FF247B320B7B}"/>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84A529F0-F740-B748-A343-641A977E06DC}" type="presOf" srcId="{C5D5A2FA-259A-434A-996B-FE244BBEAA83}" destId="{230459C3-E4CC-E644-9121-0B365E27905C}"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C638B8D2-B119-EE40-AE39-9099F0582C30}" type="presParOf" srcId="{74D8884F-8CD2-F843-9E15-A0D9FA684C79}" destId="{997BF230-F5A4-5044-BAC7-E6DCAE903C53}" srcOrd="0" destOrd="0" presId="urn:microsoft.com/office/officeart/2008/layout/HalfCircleOrganizationChart"/>
    <dgm:cxn modelId="{3658D872-0841-6447-9A0E-BC1448432BFF}" type="presParOf" srcId="{74D8884F-8CD2-F843-9E15-A0D9FA684C79}" destId="{39B2E56A-6B03-564B-B214-E992776852F5}" srcOrd="1" destOrd="0" presId="urn:microsoft.com/office/officeart/2008/layout/HalfCircleOrganizationChart"/>
    <dgm:cxn modelId="{FCA0806A-9B1F-BC48-AA6C-750A016FCF3B}" type="presParOf" srcId="{39B2E56A-6B03-564B-B214-E992776852F5}" destId="{1F28EE29-1FBA-F949-9559-A13099341C02}" srcOrd="0" destOrd="0" presId="urn:microsoft.com/office/officeart/2008/layout/HalfCircleOrganizationChart"/>
    <dgm:cxn modelId="{204E4CAF-982C-F94E-8E09-9E2945DE048F}" type="presParOf" srcId="{1F28EE29-1FBA-F949-9559-A13099341C02}" destId="{230459C3-E4CC-E644-9121-0B365E27905C}" srcOrd="0" destOrd="0" presId="urn:microsoft.com/office/officeart/2008/layout/HalfCircleOrganizationChart"/>
    <dgm:cxn modelId="{4607FD12-9004-564C-9460-C7CD6B56DBC8}" type="presParOf" srcId="{1F28EE29-1FBA-F949-9559-A13099341C02}" destId="{7530FDAC-8880-1344-8BD5-65952AAC983F}" srcOrd="1" destOrd="0" presId="urn:microsoft.com/office/officeart/2008/layout/HalfCircleOrganizationChart"/>
    <dgm:cxn modelId="{87A76105-831C-4F45-8806-ECA60B29AB93}" type="presParOf" srcId="{1F28EE29-1FBA-F949-9559-A13099341C02}" destId="{6CA74667-9235-6048-A814-13C0C21D101B}" srcOrd="2" destOrd="0" presId="urn:microsoft.com/office/officeart/2008/layout/HalfCircleOrganizationChart"/>
    <dgm:cxn modelId="{4F6D6E0E-F285-B543-B4A4-491B10976C16}" type="presParOf" srcId="{1F28EE29-1FBA-F949-9559-A13099341C02}" destId="{E9B6678D-6252-0941-AA07-E10EA0D28DB2}" srcOrd="3" destOrd="0" presId="urn:microsoft.com/office/officeart/2008/layout/HalfCircleOrganizationChart"/>
    <dgm:cxn modelId="{78B62FEA-2495-2C49-9CBD-223E87ADB3DF}" type="presParOf" srcId="{39B2E56A-6B03-564B-B214-E992776852F5}" destId="{7EAC5D69-567E-1B43-ABCE-38854EBEA9BA}" srcOrd="1" destOrd="0" presId="urn:microsoft.com/office/officeart/2008/layout/HalfCircleOrganizationChart"/>
    <dgm:cxn modelId="{D42B2BED-48ED-924F-93F2-FE728007144A}" type="presParOf" srcId="{39B2E56A-6B03-564B-B214-E992776852F5}" destId="{72D18CDB-EED9-DE4A-BE65-5DBDA1F86C9C}"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16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16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1600" dirty="0">
              <a:solidFill>
                <a:srgbClr val="FF0000"/>
              </a:solidFill>
              <a:latin typeface="Century Gothic"/>
              <a:cs typeface="Century Gothic"/>
            </a:rPr>
            <a:t>Página Web MinTIC</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1600" dirty="0">
              <a:solidFill>
                <a:srgbClr val="FF0000"/>
              </a:solidFill>
              <a:latin typeface="Century Gothic"/>
              <a:cs typeface="Century Gothic"/>
            </a:rPr>
            <a:t>Se</a:t>
          </a:r>
          <a:r>
            <a:rPr lang="es-ES" sz="1600" baseline="0" dirty="0">
              <a:solidFill>
                <a:srgbClr val="FF0000"/>
              </a:solidFill>
              <a:latin typeface="Century Gothic"/>
              <a:cs typeface="Century Gothic"/>
            </a:rPr>
            <a:t> publicará en el mes de Diciembre</a:t>
          </a:r>
          <a:endParaRPr lang="es-ES" sz="1600" dirty="0">
            <a:solidFill>
              <a:srgbClr val="FF0000"/>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ScaleY="121887" custLinFactY="-90175"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custScaleX="138080" custScaleY="188207" custLinFactNeighborX="26696" custLinFactNeighborY="8139">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ScaleX="178853"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997BF230-F5A4-5044-BAC7-E6DCAE903C53}" type="pres">
      <dgm:prSet presAssocID="{FF86A46D-C192-3442-B397-F6F7AE4722DE}" presName="Name28" presStyleLbl="parChTrans1D2" presStyleIdx="1" presStyleCnt="2"/>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custScaleX="149204">
        <dgm:presLayoutVars>
          <dgm:chPref val="3"/>
        </dgm:presLayoutVars>
      </dgm:prSet>
      <dgm:spPr/>
    </dgm:pt>
    <dgm:pt modelId="{7530FDAC-8880-1344-8BD5-65952AAC983F}" type="pres">
      <dgm:prSet presAssocID="{C5D5A2FA-259A-434A-996B-FE244BBEAA83}" presName="topArc2" presStyleLbl="parChTrans1D1" presStyleIdx="6" presStyleCnt="8"/>
      <dgm:spPr/>
    </dgm:pt>
    <dgm:pt modelId="{6CA74667-9235-6048-A814-13C0C21D101B}" type="pres">
      <dgm:prSet presAssocID="{C5D5A2FA-259A-434A-996B-FE244BBEAA83}" presName="bottomArc2" presStyleLbl="parChTrans1D1" presStyleIdx="7" presStyleCnt="8"/>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B2BA807-7FBA-E542-8F45-17004C3003A1}" type="presOf" srcId="{9A379C43-F480-D547-8897-8A0D16C011BB}" destId="{30021C9B-C7D2-7C44-93A9-7D27F2315C2F}" srcOrd="1" destOrd="0" presId="urn:microsoft.com/office/officeart/2008/layout/HalfCircleOrganizationChart"/>
    <dgm:cxn modelId="{0C7D3618-69C0-634B-BA65-27D15127F1F2}" type="presOf" srcId="{C5D5A2FA-259A-434A-996B-FE244BBEAA83}" destId="{E9B6678D-6252-0941-AA07-E10EA0D28DB2}" srcOrd="1" destOrd="0" presId="urn:microsoft.com/office/officeart/2008/layout/HalfCircleOrganizationChart"/>
    <dgm:cxn modelId="{137E6D35-F729-584D-8D69-C7DD7A60206B}" type="presOf" srcId="{FF86A46D-C192-3442-B397-F6F7AE4722DE}" destId="{997BF230-F5A4-5044-BAC7-E6DCAE903C53}"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5D7EF29B-BF7D-B94C-9F89-13BD608EDFD6}" type="presOf" srcId="{3F14E35D-A4F9-C64E-BA63-F79BD3E30231}" destId="{71E2F7B3-6092-BC42-9E14-ED1EC4724099}" srcOrd="0" destOrd="0" presId="urn:microsoft.com/office/officeart/2008/layout/HalfCircleOrganizationChart"/>
    <dgm:cxn modelId="{3B827FA0-B284-B343-8260-82E5A1277A10}" srcId="{9A379C43-F480-D547-8897-8A0D16C011BB}" destId="{C5D5A2FA-259A-434A-996B-FE244BBEAA83}" srcOrd="0" destOrd="0" parTransId="{FF86A46D-C192-3442-B397-F6F7AE4722DE}" sibTransId="{E898B8C4-7186-5D4C-8DBA-FF247B320B7B}"/>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84A529F0-F740-B748-A343-641A977E06DC}" type="presOf" srcId="{C5D5A2FA-259A-434A-996B-FE244BBEAA83}" destId="{230459C3-E4CC-E644-9121-0B365E27905C}"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C638B8D2-B119-EE40-AE39-9099F0582C30}" type="presParOf" srcId="{74D8884F-8CD2-F843-9E15-A0D9FA684C79}" destId="{997BF230-F5A4-5044-BAC7-E6DCAE903C53}" srcOrd="0" destOrd="0" presId="urn:microsoft.com/office/officeart/2008/layout/HalfCircleOrganizationChart"/>
    <dgm:cxn modelId="{3658D872-0841-6447-9A0E-BC1448432BFF}" type="presParOf" srcId="{74D8884F-8CD2-F843-9E15-A0D9FA684C79}" destId="{39B2E56A-6B03-564B-B214-E992776852F5}" srcOrd="1" destOrd="0" presId="urn:microsoft.com/office/officeart/2008/layout/HalfCircleOrganizationChart"/>
    <dgm:cxn modelId="{FCA0806A-9B1F-BC48-AA6C-750A016FCF3B}" type="presParOf" srcId="{39B2E56A-6B03-564B-B214-E992776852F5}" destId="{1F28EE29-1FBA-F949-9559-A13099341C02}" srcOrd="0" destOrd="0" presId="urn:microsoft.com/office/officeart/2008/layout/HalfCircleOrganizationChart"/>
    <dgm:cxn modelId="{204E4CAF-982C-F94E-8E09-9E2945DE048F}" type="presParOf" srcId="{1F28EE29-1FBA-F949-9559-A13099341C02}" destId="{230459C3-E4CC-E644-9121-0B365E27905C}" srcOrd="0" destOrd="0" presId="urn:microsoft.com/office/officeart/2008/layout/HalfCircleOrganizationChart"/>
    <dgm:cxn modelId="{4607FD12-9004-564C-9460-C7CD6B56DBC8}" type="presParOf" srcId="{1F28EE29-1FBA-F949-9559-A13099341C02}" destId="{7530FDAC-8880-1344-8BD5-65952AAC983F}" srcOrd="1" destOrd="0" presId="urn:microsoft.com/office/officeart/2008/layout/HalfCircleOrganizationChart"/>
    <dgm:cxn modelId="{87A76105-831C-4F45-8806-ECA60B29AB93}" type="presParOf" srcId="{1F28EE29-1FBA-F949-9559-A13099341C02}" destId="{6CA74667-9235-6048-A814-13C0C21D101B}" srcOrd="2" destOrd="0" presId="urn:microsoft.com/office/officeart/2008/layout/HalfCircleOrganizationChart"/>
    <dgm:cxn modelId="{4F6D6E0E-F285-B543-B4A4-491B10976C16}" type="presParOf" srcId="{1F28EE29-1FBA-F949-9559-A13099341C02}" destId="{E9B6678D-6252-0941-AA07-E10EA0D28DB2}" srcOrd="3" destOrd="0" presId="urn:microsoft.com/office/officeart/2008/layout/HalfCircleOrganizationChart"/>
    <dgm:cxn modelId="{78B62FEA-2495-2C49-9CBD-223E87ADB3DF}" type="presParOf" srcId="{39B2E56A-6B03-564B-B214-E992776852F5}" destId="{7EAC5D69-567E-1B43-ABCE-38854EBEA9BA}" srcOrd="1" destOrd="0" presId="urn:microsoft.com/office/officeart/2008/layout/HalfCircleOrganizationChart"/>
    <dgm:cxn modelId="{D42B2BED-48ED-924F-93F2-FE728007144A}" type="presParOf" srcId="{39B2E56A-6B03-564B-B214-E992776852F5}" destId="{72D18CDB-EED9-DE4A-BE65-5DBDA1F86C9C}"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3646614" y="829118"/>
          <a:ext cx="91440" cy="607342"/>
        </a:xfrm>
        <a:custGeom>
          <a:avLst/>
          <a:gdLst/>
          <a:ahLst/>
          <a:cxnLst/>
          <a:rect l="0" t="0" r="0" b="0"/>
          <a:pathLst>
            <a:path>
              <a:moveTo>
                <a:pt x="59046" y="0"/>
              </a:moveTo>
              <a:lnTo>
                <a:pt x="59046" y="395007"/>
              </a:lnTo>
              <a:lnTo>
                <a:pt x="45720" y="395007"/>
              </a:lnTo>
              <a:lnTo>
                <a:pt x="45720" y="60734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45425" y="829118"/>
          <a:ext cx="559937" cy="607342"/>
        </a:xfrm>
        <a:custGeom>
          <a:avLst/>
          <a:gdLst/>
          <a:ahLst/>
          <a:cxnLst/>
          <a:rect l="0" t="0" r="0" b="0"/>
          <a:pathLst>
            <a:path>
              <a:moveTo>
                <a:pt x="559937" y="0"/>
              </a:moveTo>
              <a:lnTo>
                <a:pt x="559937" y="395007"/>
              </a:lnTo>
              <a:lnTo>
                <a:pt x="0" y="395007"/>
              </a:lnTo>
              <a:lnTo>
                <a:pt x="0" y="60734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299803" y="-182001"/>
          <a:ext cx="1011119" cy="101111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299803" y="-182001"/>
          <a:ext cx="1011119" cy="101111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794243" y="0"/>
          <a:ext cx="2022239" cy="64711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lumMod val="75000"/>
                  <a:lumOff val="25000"/>
                </a:schemeClr>
              </a:solidFill>
              <a:latin typeface="Century Gothic"/>
              <a:cs typeface="Century Gothic"/>
            </a:rPr>
            <a:t>Fecha de inicio</a:t>
          </a:r>
        </a:p>
      </dsp:txBody>
      <dsp:txXfrm>
        <a:off x="794243" y="0"/>
        <a:ext cx="2022239" cy="647116"/>
      </dsp:txXfrm>
    </dsp:sp>
    <dsp:sp modelId="{AA5AAF57-EAF1-774F-BAB8-C892BD7BAE4F}">
      <dsp:nvSpPr>
        <dsp:cNvPr id="0" name=""/>
        <dsp:cNvSpPr/>
      </dsp:nvSpPr>
      <dsp:spPr>
        <a:xfrm>
          <a:off x="739865" y="1436461"/>
          <a:ext cx="1011119" cy="101111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739865" y="1436461"/>
          <a:ext cx="1011119" cy="101111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34305" y="1618462"/>
          <a:ext cx="2022239" cy="64711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29 de octubre</a:t>
          </a:r>
        </a:p>
      </dsp:txBody>
      <dsp:txXfrm>
        <a:off x="234305" y="1618462"/>
        <a:ext cx="2022239" cy="647116"/>
      </dsp:txXfrm>
    </dsp:sp>
    <dsp:sp modelId="{F5E0785F-C178-3141-8560-05280FCC02F2}">
      <dsp:nvSpPr>
        <dsp:cNvPr id="0" name=""/>
        <dsp:cNvSpPr/>
      </dsp:nvSpPr>
      <dsp:spPr>
        <a:xfrm>
          <a:off x="3200101" y="-182001"/>
          <a:ext cx="1011119" cy="101111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3200101" y="-182001"/>
          <a:ext cx="1011119" cy="101111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2694541" y="0"/>
          <a:ext cx="2022239" cy="64711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lumMod val="75000"/>
                  <a:lumOff val="25000"/>
                </a:schemeClr>
              </a:solidFill>
              <a:latin typeface="Century Gothic"/>
              <a:cs typeface="Century Gothic"/>
            </a:rPr>
            <a:t>Canales de divulgación</a:t>
          </a:r>
        </a:p>
      </dsp:txBody>
      <dsp:txXfrm>
        <a:off x="2694541" y="0"/>
        <a:ext cx="2022239" cy="647116"/>
      </dsp:txXfrm>
    </dsp:sp>
    <dsp:sp modelId="{7530FDAC-8880-1344-8BD5-65952AAC983F}">
      <dsp:nvSpPr>
        <dsp:cNvPr id="0" name=""/>
        <dsp:cNvSpPr/>
      </dsp:nvSpPr>
      <dsp:spPr>
        <a:xfrm>
          <a:off x="3186774" y="1436461"/>
          <a:ext cx="1011119" cy="1011119"/>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3186774" y="1436461"/>
          <a:ext cx="1011119" cy="1011119"/>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2681215" y="1618462"/>
          <a:ext cx="2022239" cy="64711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rgbClr val="FF0000"/>
              </a:solidFill>
              <a:latin typeface="Century Gothic"/>
              <a:cs typeface="Century Gothic"/>
            </a:rPr>
            <a:t>Redes Sociales</a:t>
          </a:r>
        </a:p>
      </dsp:txBody>
      <dsp:txXfrm>
        <a:off x="2681215" y="1618462"/>
        <a:ext cx="2022239" cy="647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3408628" y="600472"/>
          <a:ext cx="171486" cy="1012297"/>
        </a:xfrm>
        <a:custGeom>
          <a:avLst/>
          <a:gdLst/>
          <a:ahLst/>
          <a:cxnLst/>
          <a:rect l="0" t="0" r="0" b="0"/>
          <a:pathLst>
            <a:path>
              <a:moveTo>
                <a:pt x="0" y="0"/>
              </a:moveTo>
              <a:lnTo>
                <a:pt x="0" y="858517"/>
              </a:lnTo>
              <a:lnTo>
                <a:pt x="171486" y="858517"/>
              </a:lnTo>
              <a:lnTo>
                <a:pt x="171486" y="101229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982530" y="731897"/>
          <a:ext cx="499343" cy="1041146"/>
        </a:xfrm>
        <a:custGeom>
          <a:avLst/>
          <a:gdLst/>
          <a:ahLst/>
          <a:cxnLst/>
          <a:rect l="0" t="0" r="0" b="0"/>
          <a:pathLst>
            <a:path>
              <a:moveTo>
                <a:pt x="499343" y="0"/>
              </a:moveTo>
              <a:lnTo>
                <a:pt x="499343" y="887367"/>
              </a:lnTo>
              <a:lnTo>
                <a:pt x="0" y="887367"/>
              </a:lnTo>
              <a:lnTo>
                <a:pt x="0" y="104114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991716" y="-160660"/>
          <a:ext cx="980314" cy="892558"/>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991716" y="-160660"/>
          <a:ext cx="980314" cy="892558"/>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501559" y="0"/>
          <a:ext cx="1960629" cy="57123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lumMod val="75000"/>
                  <a:lumOff val="25000"/>
                </a:schemeClr>
              </a:solidFill>
              <a:latin typeface="Century Gothic"/>
              <a:cs typeface="Century Gothic"/>
            </a:rPr>
            <a:t>Fecha de finalización</a:t>
          </a:r>
        </a:p>
      </dsp:txBody>
      <dsp:txXfrm>
        <a:off x="501559" y="0"/>
        <a:ext cx="1960629" cy="571237"/>
      </dsp:txXfrm>
    </dsp:sp>
    <dsp:sp modelId="{AA5AAF57-EAF1-774F-BAB8-C892BD7BAE4F}">
      <dsp:nvSpPr>
        <dsp:cNvPr id="0" name=""/>
        <dsp:cNvSpPr/>
      </dsp:nvSpPr>
      <dsp:spPr>
        <a:xfrm>
          <a:off x="616388" y="1773044"/>
          <a:ext cx="732283" cy="732283"/>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16388" y="1773044"/>
          <a:ext cx="732283" cy="732283"/>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50246" y="1904855"/>
          <a:ext cx="1464566" cy="46866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FF0000"/>
              </a:solidFill>
              <a:latin typeface="Century Gothic"/>
              <a:cs typeface="Century Gothic"/>
            </a:rPr>
            <a:t>31</a:t>
          </a:r>
          <a:r>
            <a:rPr lang="es-ES" sz="1400" kern="1200" baseline="0" dirty="0">
              <a:solidFill>
                <a:srgbClr val="FF0000"/>
              </a:solidFill>
              <a:latin typeface="Century Gothic"/>
              <a:cs typeface="Century Gothic"/>
            </a:rPr>
            <a:t> de octubre d e2018</a:t>
          </a:r>
          <a:endParaRPr lang="es-ES" sz="1400" kern="1200" dirty="0">
            <a:solidFill>
              <a:srgbClr val="FF0000"/>
            </a:solidFill>
            <a:latin typeface="Century Gothic"/>
            <a:cs typeface="Century Gothic"/>
          </a:endParaRPr>
        </a:p>
      </dsp:txBody>
      <dsp:txXfrm>
        <a:off x="250246" y="1904855"/>
        <a:ext cx="1464566" cy="468661"/>
      </dsp:txXfrm>
    </dsp:sp>
    <dsp:sp modelId="{F5E0785F-C178-3141-8560-05280FCC02F2}">
      <dsp:nvSpPr>
        <dsp:cNvPr id="0" name=""/>
        <dsp:cNvSpPr/>
      </dsp:nvSpPr>
      <dsp:spPr>
        <a:xfrm>
          <a:off x="2753773" y="-131810"/>
          <a:ext cx="1309710" cy="732283"/>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2753773" y="-131810"/>
          <a:ext cx="1309710" cy="732283"/>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2098917" y="0"/>
          <a:ext cx="2619420" cy="46866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lumMod val="75000"/>
                  <a:lumOff val="25000"/>
                </a:schemeClr>
              </a:solidFill>
              <a:latin typeface="Century Gothic"/>
              <a:cs typeface="Century Gothic"/>
            </a:rPr>
            <a:t>Canales de recepción</a:t>
          </a:r>
        </a:p>
      </dsp:txBody>
      <dsp:txXfrm>
        <a:off x="2098917" y="0"/>
        <a:ext cx="2619420" cy="468661"/>
      </dsp:txXfrm>
    </dsp:sp>
    <dsp:sp modelId="{7530FDAC-8880-1344-8BD5-65952AAC983F}">
      <dsp:nvSpPr>
        <dsp:cNvPr id="0" name=""/>
        <dsp:cNvSpPr/>
      </dsp:nvSpPr>
      <dsp:spPr>
        <a:xfrm>
          <a:off x="3213972" y="1612769"/>
          <a:ext cx="732283" cy="732283"/>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3213972" y="1612769"/>
          <a:ext cx="732283" cy="732283"/>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2847831" y="1744580"/>
          <a:ext cx="1464566" cy="46866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Presencial</a:t>
          </a:r>
        </a:p>
      </dsp:txBody>
      <dsp:txXfrm>
        <a:off x="2847831" y="1744580"/>
        <a:ext cx="1464566" cy="468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2731251" y="476881"/>
          <a:ext cx="136190" cy="546777"/>
        </a:xfrm>
        <a:custGeom>
          <a:avLst/>
          <a:gdLst/>
          <a:ahLst/>
          <a:cxnLst/>
          <a:rect l="0" t="0" r="0" b="0"/>
          <a:pathLst>
            <a:path>
              <a:moveTo>
                <a:pt x="0" y="0"/>
              </a:moveTo>
              <a:lnTo>
                <a:pt x="0" y="424648"/>
              </a:lnTo>
              <a:lnTo>
                <a:pt x="136190" y="424648"/>
              </a:lnTo>
              <a:lnTo>
                <a:pt x="136190" y="54677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069285" y="581257"/>
          <a:ext cx="91440" cy="599982"/>
        </a:xfrm>
        <a:custGeom>
          <a:avLst/>
          <a:gdLst/>
          <a:ahLst/>
          <a:cxnLst/>
          <a:rect l="0" t="0" r="0" b="0"/>
          <a:pathLst>
            <a:path>
              <a:moveTo>
                <a:pt x="131779" y="0"/>
              </a:moveTo>
              <a:lnTo>
                <a:pt x="131779" y="477853"/>
              </a:lnTo>
              <a:lnTo>
                <a:pt x="45720" y="477853"/>
              </a:lnTo>
              <a:lnTo>
                <a:pt x="45720" y="59998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811792" y="-127593"/>
          <a:ext cx="778544" cy="708850"/>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811792" y="-127593"/>
          <a:ext cx="778544" cy="708850"/>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422520" y="0"/>
          <a:ext cx="1557089" cy="45366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lumMod val="75000"/>
                  <a:lumOff val="25000"/>
                </a:schemeClr>
              </a:solidFill>
              <a:latin typeface="Century Gothic"/>
              <a:cs typeface="Century Gothic"/>
            </a:rPr>
            <a:t>Fecha de finalización</a:t>
          </a:r>
        </a:p>
      </dsp:txBody>
      <dsp:txXfrm>
        <a:off x="422520" y="0"/>
        <a:ext cx="1557089" cy="453664"/>
      </dsp:txXfrm>
    </dsp:sp>
    <dsp:sp modelId="{AA5AAF57-EAF1-774F-BAB8-C892BD7BAE4F}">
      <dsp:nvSpPr>
        <dsp:cNvPr id="0" name=""/>
        <dsp:cNvSpPr/>
      </dsp:nvSpPr>
      <dsp:spPr>
        <a:xfrm>
          <a:off x="713494" y="1181239"/>
          <a:ext cx="803022" cy="109454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713494" y="1181239"/>
          <a:ext cx="803022" cy="109454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311982" y="1378257"/>
          <a:ext cx="1606045" cy="70050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Se</a:t>
          </a:r>
          <a:r>
            <a:rPr lang="es-ES" sz="1600" kern="1200" baseline="0" dirty="0">
              <a:solidFill>
                <a:srgbClr val="FF0000"/>
              </a:solidFill>
              <a:latin typeface="Century Gothic"/>
              <a:cs typeface="Century Gothic"/>
            </a:rPr>
            <a:t> publicará en el mes de Diciembre</a:t>
          </a:r>
          <a:endParaRPr lang="es-ES" sz="1600" kern="1200" dirty="0">
            <a:solidFill>
              <a:srgbClr val="FF0000"/>
            </a:solidFill>
            <a:latin typeface="Century Gothic"/>
            <a:cs typeface="Century Gothic"/>
          </a:endParaRPr>
        </a:p>
      </dsp:txBody>
      <dsp:txXfrm>
        <a:off x="311982" y="1378257"/>
        <a:ext cx="1606045" cy="700507"/>
      </dsp:txXfrm>
    </dsp:sp>
    <dsp:sp modelId="{F5E0785F-C178-3141-8560-05280FCC02F2}">
      <dsp:nvSpPr>
        <dsp:cNvPr id="0" name=""/>
        <dsp:cNvSpPr/>
      </dsp:nvSpPr>
      <dsp:spPr>
        <a:xfrm>
          <a:off x="2211179" y="-104681"/>
          <a:ext cx="1040143" cy="581563"/>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2211179" y="-104681"/>
          <a:ext cx="1040143" cy="581563"/>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1691107" y="0"/>
          <a:ext cx="2080286" cy="37220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lumMod val="75000"/>
                  <a:lumOff val="25000"/>
                </a:schemeClr>
              </a:solidFill>
              <a:latin typeface="Century Gothic"/>
              <a:cs typeface="Century Gothic"/>
            </a:rPr>
            <a:t>Canales de recepción</a:t>
          </a:r>
        </a:p>
      </dsp:txBody>
      <dsp:txXfrm>
        <a:off x="1691107" y="0"/>
        <a:ext cx="2080286" cy="372200"/>
      </dsp:txXfrm>
    </dsp:sp>
    <dsp:sp modelId="{7530FDAC-8880-1344-8BD5-65952AAC983F}">
      <dsp:nvSpPr>
        <dsp:cNvPr id="0" name=""/>
        <dsp:cNvSpPr/>
      </dsp:nvSpPr>
      <dsp:spPr>
        <a:xfrm>
          <a:off x="2433584" y="1023659"/>
          <a:ext cx="867715" cy="581563"/>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2433584" y="1023659"/>
          <a:ext cx="867715" cy="581563"/>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1999726" y="1128340"/>
          <a:ext cx="1735431" cy="37220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rgbClr val="FF0000"/>
              </a:solidFill>
              <a:latin typeface="Century Gothic"/>
              <a:cs typeface="Century Gothic"/>
            </a:rPr>
            <a:t>Página Web MinTIC</a:t>
          </a:r>
        </a:p>
      </dsp:txBody>
      <dsp:txXfrm>
        <a:off x="1999726" y="1128340"/>
        <a:ext cx="1735431" cy="37220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309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73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79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566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95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64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20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75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32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0" name="Google Shape;69;p9">
            <a:extLst>
              <a:ext uri="{FF2B5EF4-FFF2-40B4-BE49-F238E27FC236}">
                <a16:creationId xmlns:a16="http://schemas.microsoft.com/office/drawing/2014/main" id="{2B5B85E7-55D9-1849-9025-88BB611185B2}"/>
              </a:ext>
            </a:extLst>
          </p:cNvPr>
          <p:cNvSpPr txBox="1"/>
          <p:nvPr userDrawn="1"/>
        </p:nvSpPr>
        <p:spPr>
          <a:xfrm>
            <a:off x="325914" y="106350"/>
            <a:ext cx="2674738"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Ministerio de Tecnologías de la Información y las Comunicaciones</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Google Shape;69;p9">
            <a:extLst>
              <a:ext uri="{FF2B5EF4-FFF2-40B4-BE49-F238E27FC236}">
                <a16:creationId xmlns:a16="http://schemas.microsoft.com/office/drawing/2014/main" id="{B0FD530D-AD5C-A249-8103-BC5722B3A05C}"/>
              </a:ext>
            </a:extLst>
          </p:cNvPr>
          <p:cNvSpPr txBox="1"/>
          <p:nvPr userDrawn="1"/>
        </p:nvSpPr>
        <p:spPr>
          <a:xfrm>
            <a:off x="325914" y="106350"/>
            <a:ext cx="2674738"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Ministerio de Tecnologías de la Información y las Comunicaciones</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dirty="0"/>
          </a:p>
        </p:txBody>
      </p:sp>
      <p:sp>
        <p:nvSpPr>
          <p:cNvPr id="75" name="Google Shape;75;p10"/>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6" name="Google Shape;69;p9">
            <a:extLst>
              <a:ext uri="{FF2B5EF4-FFF2-40B4-BE49-F238E27FC236}">
                <a16:creationId xmlns:a16="http://schemas.microsoft.com/office/drawing/2014/main" id="{8DAA48C1-319E-4249-B3E6-01E8BCCF8C99}"/>
              </a:ext>
            </a:extLst>
          </p:cNvPr>
          <p:cNvSpPr txBox="1"/>
          <p:nvPr userDrawn="1"/>
        </p:nvSpPr>
        <p:spPr>
          <a:xfrm>
            <a:off x="325914" y="106350"/>
            <a:ext cx="2674738"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Ministerio de Tecnologías de la Información y las Comunicaciones</a:t>
            </a:r>
            <a:endParaRPr sz="600" b="0" i="0" u="none" strike="noStrike" cap="none" dirty="0">
              <a:solidFill>
                <a:srgbClr val="0066CD"/>
              </a:solidFill>
              <a:latin typeface="Work Sans Light"/>
              <a:ea typeface="Work Sans Light"/>
              <a:cs typeface="Work Sans Light"/>
              <a:sym typeface="Work Sans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F42F63"/>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chemeClr val="bg1"/>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chemeClr val="bg1"/>
              </a:solidFill>
              <a:latin typeface="Work Sans"/>
              <a:ea typeface="Work Sans"/>
              <a:cs typeface="Work Sans"/>
              <a:sym typeface="Work Sans"/>
            </a:endParaRPr>
          </a:p>
        </p:txBody>
      </p:sp>
      <p:sp>
        <p:nvSpPr>
          <p:cNvPr id="4" name="Google Shape;69;p9">
            <a:extLst>
              <a:ext uri="{FF2B5EF4-FFF2-40B4-BE49-F238E27FC236}">
                <a16:creationId xmlns:a16="http://schemas.microsoft.com/office/drawing/2014/main" id="{5351E4E9-B136-EF4F-A363-02A09F0DBDCF}"/>
              </a:ext>
            </a:extLst>
          </p:cNvPr>
          <p:cNvSpPr txBox="1"/>
          <p:nvPr userDrawn="1"/>
        </p:nvSpPr>
        <p:spPr>
          <a:xfrm>
            <a:off x="325914" y="106350"/>
            <a:ext cx="2674738"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chemeClr val="bg1"/>
                </a:solidFill>
                <a:latin typeface="Work Sans Light"/>
                <a:ea typeface="Work Sans Light"/>
                <a:cs typeface="Work Sans Light"/>
                <a:sym typeface="Work Sans Light"/>
              </a:rPr>
              <a:t>Ministerio de Tecnologías de la Información y las Comunicaciones</a:t>
            </a:r>
            <a:endParaRPr sz="600" b="0" i="0" u="none" strike="noStrike" cap="none" dirty="0">
              <a:solidFill>
                <a:schemeClr val="bg1"/>
              </a:solidFill>
              <a:latin typeface="Work Sans Light"/>
              <a:ea typeface="Work Sans Light"/>
              <a:cs typeface="Work Sans Light"/>
              <a:sym typeface="Work Sans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reserve="1">
  <p:cSld name="1_En blanco">
    <p:bg>
      <p:bgPr>
        <a:solidFill>
          <a:srgbClr val="DCEAFB"/>
        </a:solidFill>
        <a:effectLst/>
      </p:bgPr>
    </p:bg>
    <p:spTree>
      <p:nvGrpSpPr>
        <p:cNvPr id="1" name="Shape 92"/>
        <p:cNvGrpSpPr/>
        <p:nvPr/>
      </p:nvGrpSpPr>
      <p:grpSpPr>
        <a:xfrm>
          <a:off x="0" y="0"/>
          <a:ext cx="0" cy="0"/>
          <a:chOff x="0" y="0"/>
          <a:chExt cx="0" cy="0"/>
        </a:xfrm>
      </p:grpSpPr>
      <p:sp>
        <p:nvSpPr>
          <p:cNvPr id="93" name="Google Shape;93;p14"/>
          <p:cNvSpPr txBox="1"/>
          <p:nvPr/>
        </p:nvSpPr>
        <p:spPr>
          <a:xfrm>
            <a:off x="1644575" y="4802700"/>
            <a:ext cx="549751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el Ministerio de Tecnologías de la Información y las Comunicaciones</a:t>
            </a:r>
            <a:endParaRPr sz="600" b="0" i="0" u="none" strike="noStrike" cap="none" dirty="0">
              <a:solidFill>
                <a:srgbClr val="0054BC"/>
              </a:solidFill>
              <a:latin typeface="Work Sans"/>
              <a:ea typeface="Work Sans"/>
              <a:cs typeface="Work Sans"/>
              <a:sym typeface="Work Sans"/>
            </a:endParaRPr>
          </a:p>
        </p:txBody>
      </p:sp>
      <p:sp>
        <p:nvSpPr>
          <p:cNvPr id="6" name="Google Shape;69;p9">
            <a:extLst>
              <a:ext uri="{FF2B5EF4-FFF2-40B4-BE49-F238E27FC236}">
                <a16:creationId xmlns:a16="http://schemas.microsoft.com/office/drawing/2014/main" id="{2878297F-D1F8-3A48-B1CC-2D20ABA28118}"/>
              </a:ext>
            </a:extLst>
          </p:cNvPr>
          <p:cNvSpPr txBox="1"/>
          <p:nvPr userDrawn="1"/>
        </p:nvSpPr>
        <p:spPr>
          <a:xfrm>
            <a:off x="325914" y="106350"/>
            <a:ext cx="2674738" cy="180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CO" sz="600" b="0" i="0" u="none" strike="noStrike" cap="none" dirty="0">
                <a:solidFill>
                  <a:srgbClr val="0066CD"/>
                </a:solidFill>
                <a:latin typeface="Work Sans Light"/>
                <a:ea typeface="Work Sans Light"/>
                <a:cs typeface="Work Sans Light"/>
                <a:sym typeface="Work Sans Light"/>
              </a:rPr>
              <a:t>Ministerio de Tecnologías de la Información y las Comunicaciones</a:t>
            </a:r>
            <a:endParaRPr sz="600" b="0" i="0" u="none" strike="noStrike" cap="none" dirty="0">
              <a:solidFill>
                <a:srgbClr val="0066CD"/>
              </a:solidFill>
              <a:latin typeface="Work Sans Light"/>
              <a:ea typeface="Work Sans Light"/>
              <a:cs typeface="Work Sans Light"/>
              <a:sym typeface="Work Sans Light"/>
            </a:endParaRPr>
          </a:p>
        </p:txBody>
      </p:sp>
    </p:spTree>
    <p:extLst>
      <p:ext uri="{BB962C8B-B14F-4D97-AF65-F5344CB8AC3E}">
        <p14:creationId xmlns:p14="http://schemas.microsoft.com/office/powerpoint/2010/main" val="34005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reserve="1">
  <p:cSld name="1_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5;p2"/>
          <p:cNvSpPr txBox="1"/>
          <p:nvPr/>
        </p:nvSpPr>
        <p:spPr>
          <a:xfrm>
            <a:off x="1098468" y="4856142"/>
            <a:ext cx="4292929"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chemeClr val="lt1"/>
              </a:solidFill>
              <a:latin typeface="Work Sans"/>
              <a:ea typeface="Work Sans"/>
              <a:cs typeface="Work Sans"/>
              <a:sym typeface="Work Sans"/>
            </a:endParaRPr>
          </a:p>
        </p:txBody>
      </p:sp>
      <p:pic>
        <p:nvPicPr>
          <p:cNvPr id="7" name="Imagen 6">
            <a:extLst>
              <a:ext uri="{FF2B5EF4-FFF2-40B4-BE49-F238E27FC236}">
                <a16:creationId xmlns:a16="http://schemas.microsoft.com/office/drawing/2014/main" id="{B1368CFB-F97A-724F-B866-B031A5E42B24}"/>
              </a:ext>
            </a:extLst>
          </p:cNvPr>
          <p:cNvPicPr>
            <a:picLocks noChangeAspect="1"/>
          </p:cNvPicPr>
          <p:nvPr userDrawn="1"/>
        </p:nvPicPr>
        <p:blipFill>
          <a:blip r:embed="rId2"/>
          <a:stretch>
            <a:fillRect/>
          </a:stretch>
        </p:blipFill>
        <p:spPr>
          <a:xfrm>
            <a:off x="3561132" y="2148901"/>
            <a:ext cx="3961255" cy="845699"/>
          </a:xfrm>
          <a:prstGeom prst="rect">
            <a:avLst/>
          </a:prstGeom>
        </p:spPr>
      </p:pic>
    </p:spTree>
    <p:extLst>
      <p:ext uri="{BB962C8B-B14F-4D97-AF65-F5344CB8AC3E}">
        <p14:creationId xmlns:p14="http://schemas.microsoft.com/office/powerpoint/2010/main" val="86979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7" name="Imagen 6">
            <a:extLst>
              <a:ext uri="{FF2B5EF4-FFF2-40B4-BE49-F238E27FC236}">
                <a16:creationId xmlns:a16="http://schemas.microsoft.com/office/drawing/2014/main" id="{E4701EB3-0F8A-EB4C-82DA-AD3685A30F21}"/>
              </a:ext>
            </a:extLst>
          </p:cNvPr>
          <p:cNvPicPr>
            <a:picLocks noChangeAspect="1"/>
          </p:cNvPicPr>
          <p:nvPr userDrawn="1"/>
        </p:nvPicPr>
        <p:blipFill>
          <a:blip r:embed="rId2"/>
          <a:stretch>
            <a:fillRect/>
          </a:stretch>
        </p:blipFill>
        <p:spPr>
          <a:xfrm>
            <a:off x="3561132" y="2148901"/>
            <a:ext cx="3961255" cy="845699"/>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60" r:id="rId5"/>
    <p:sldLayoutId id="2147483665" r:id="rId6"/>
    <p:sldLayoutId id="2147483663"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jpe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32727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 name="Imagen 1">
            <a:extLst>
              <a:ext uri="{FF2B5EF4-FFF2-40B4-BE49-F238E27FC236}">
                <a16:creationId xmlns:a16="http://schemas.microsoft.com/office/drawing/2014/main" id="{BE19BA71-85F6-4987-84D7-51EA84BFE88D}"/>
              </a:ext>
            </a:extLst>
          </p:cNvPr>
          <p:cNvPicPr>
            <a:picLocks noChangeAspect="1"/>
          </p:cNvPicPr>
          <p:nvPr/>
        </p:nvPicPr>
        <p:blipFill>
          <a:blip r:embed="rId3"/>
          <a:stretch>
            <a:fillRect/>
          </a:stretch>
        </p:blipFill>
        <p:spPr>
          <a:xfrm>
            <a:off x="316509" y="708660"/>
            <a:ext cx="3712464" cy="4373880"/>
          </a:xfrm>
          <a:prstGeom prst="rect">
            <a:avLst/>
          </a:prstGeom>
        </p:spPr>
      </p:pic>
      <p:pic>
        <p:nvPicPr>
          <p:cNvPr id="7" name="Imagen 6">
            <a:extLst>
              <a:ext uri="{FF2B5EF4-FFF2-40B4-BE49-F238E27FC236}">
                <a16:creationId xmlns:a16="http://schemas.microsoft.com/office/drawing/2014/main" id="{4367EACF-2402-4863-AD21-D0A0FBC20A1B}"/>
              </a:ext>
            </a:extLst>
          </p:cNvPr>
          <p:cNvPicPr>
            <a:picLocks noChangeAspect="1"/>
          </p:cNvPicPr>
          <p:nvPr/>
        </p:nvPicPr>
        <p:blipFill>
          <a:blip r:embed="rId4"/>
          <a:stretch>
            <a:fillRect/>
          </a:stretch>
        </p:blipFill>
        <p:spPr>
          <a:xfrm>
            <a:off x="5037870" y="762000"/>
            <a:ext cx="3405492" cy="4381500"/>
          </a:xfrm>
          <a:prstGeom prst="rect">
            <a:avLst/>
          </a:prstGeom>
        </p:spPr>
      </p:pic>
      <p:sp>
        <p:nvSpPr>
          <p:cNvPr id="12" name="Rectángulo 11">
            <a:extLst>
              <a:ext uri="{FF2B5EF4-FFF2-40B4-BE49-F238E27FC236}">
                <a16:creationId xmlns:a16="http://schemas.microsoft.com/office/drawing/2014/main" id="{316C577D-A8F1-40E6-907D-112AC204DFE6}"/>
              </a:ext>
            </a:extLst>
          </p:cNvPr>
          <p:cNvSpPr/>
          <p:nvPr/>
        </p:nvSpPr>
        <p:spPr>
          <a:xfrm>
            <a:off x="4421331" y="145553"/>
            <a:ext cx="2175596" cy="553998"/>
          </a:xfrm>
          <a:prstGeom prst="rect">
            <a:avLst/>
          </a:prstGeom>
        </p:spPr>
        <p:txBody>
          <a:bodyPr wrap="none">
            <a:spAutoFit/>
          </a:bodyPr>
          <a:lstStyle/>
          <a:p>
            <a:r>
              <a:rPr lang="es-ES" sz="3000" dirty="0">
                <a:solidFill>
                  <a:srgbClr val="0066CD"/>
                </a:solidFill>
                <a:latin typeface="Work Sans Light"/>
                <a:sym typeface="Work Sans Light"/>
              </a:rPr>
              <a:t>Evidencias</a:t>
            </a:r>
            <a:endParaRPr lang="es-CO" sz="3000" dirty="0">
              <a:solidFill>
                <a:srgbClr val="0066CD"/>
              </a:solidFill>
              <a:latin typeface="Work Sans Light"/>
              <a:sym typeface="Work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 name="Imagen 1">
            <a:extLst>
              <a:ext uri="{FF2B5EF4-FFF2-40B4-BE49-F238E27FC236}">
                <a16:creationId xmlns:a16="http://schemas.microsoft.com/office/drawing/2014/main" id="{3B16916D-C664-4BB4-AA05-84AEE7E740A8}"/>
              </a:ext>
            </a:extLst>
          </p:cNvPr>
          <p:cNvPicPr>
            <a:picLocks noChangeAspect="1"/>
          </p:cNvPicPr>
          <p:nvPr/>
        </p:nvPicPr>
        <p:blipFill>
          <a:blip r:embed="rId3"/>
          <a:stretch>
            <a:fillRect/>
          </a:stretch>
        </p:blipFill>
        <p:spPr>
          <a:xfrm>
            <a:off x="380762" y="525780"/>
            <a:ext cx="3022759" cy="4396740"/>
          </a:xfrm>
          <a:prstGeom prst="rect">
            <a:avLst/>
          </a:prstGeom>
        </p:spPr>
      </p:pic>
      <p:pic>
        <p:nvPicPr>
          <p:cNvPr id="5" name="Imagen 4">
            <a:extLst>
              <a:ext uri="{FF2B5EF4-FFF2-40B4-BE49-F238E27FC236}">
                <a16:creationId xmlns:a16="http://schemas.microsoft.com/office/drawing/2014/main" id="{16AE03E1-8200-40E5-AFBB-BC605C48EF17}"/>
              </a:ext>
            </a:extLst>
          </p:cNvPr>
          <p:cNvPicPr>
            <a:picLocks noChangeAspect="1"/>
          </p:cNvPicPr>
          <p:nvPr/>
        </p:nvPicPr>
        <p:blipFill>
          <a:blip r:embed="rId4"/>
          <a:stretch>
            <a:fillRect/>
          </a:stretch>
        </p:blipFill>
        <p:spPr>
          <a:xfrm>
            <a:off x="4027212" y="525780"/>
            <a:ext cx="3012973" cy="3291840"/>
          </a:xfrm>
          <a:prstGeom prst="rect">
            <a:avLst/>
          </a:prstGeom>
        </p:spPr>
      </p:pic>
      <p:sp>
        <p:nvSpPr>
          <p:cNvPr id="6" name="Rectángulo 5">
            <a:extLst>
              <a:ext uri="{FF2B5EF4-FFF2-40B4-BE49-F238E27FC236}">
                <a16:creationId xmlns:a16="http://schemas.microsoft.com/office/drawing/2014/main" id="{6257B7AA-BC71-4534-9413-F0D3333EDAF7}"/>
              </a:ext>
            </a:extLst>
          </p:cNvPr>
          <p:cNvSpPr/>
          <p:nvPr/>
        </p:nvSpPr>
        <p:spPr>
          <a:xfrm>
            <a:off x="573231" y="4334291"/>
            <a:ext cx="2175596" cy="553998"/>
          </a:xfrm>
          <a:prstGeom prst="rect">
            <a:avLst/>
          </a:prstGeom>
        </p:spPr>
        <p:txBody>
          <a:bodyPr wrap="none">
            <a:spAutoFit/>
          </a:bodyPr>
          <a:lstStyle/>
          <a:p>
            <a:r>
              <a:rPr lang="es-ES" sz="3000" dirty="0">
                <a:solidFill>
                  <a:srgbClr val="0066CD"/>
                </a:solidFill>
                <a:latin typeface="Work Sans Light"/>
                <a:sym typeface="Work Sans Light"/>
              </a:rPr>
              <a:t>Evidencias</a:t>
            </a:r>
            <a:endParaRPr lang="es-CO" sz="3000" dirty="0">
              <a:solidFill>
                <a:srgbClr val="0066CD"/>
              </a:solidFill>
              <a:latin typeface="Work Sans Light"/>
              <a:sym typeface="Work Sans Light"/>
            </a:endParaRPr>
          </a:p>
        </p:txBody>
      </p:sp>
      <p:sp>
        <p:nvSpPr>
          <p:cNvPr id="7" name="Rectángulo 6">
            <a:extLst>
              <a:ext uri="{FF2B5EF4-FFF2-40B4-BE49-F238E27FC236}">
                <a16:creationId xmlns:a16="http://schemas.microsoft.com/office/drawing/2014/main" id="{C3F615FC-0083-49EC-AB94-26924E629F9A}"/>
              </a:ext>
            </a:extLst>
          </p:cNvPr>
          <p:cNvSpPr/>
          <p:nvPr/>
        </p:nvSpPr>
        <p:spPr>
          <a:xfrm>
            <a:off x="5861511" y="4057292"/>
            <a:ext cx="2175596" cy="553998"/>
          </a:xfrm>
          <a:prstGeom prst="rect">
            <a:avLst/>
          </a:prstGeom>
        </p:spPr>
        <p:txBody>
          <a:bodyPr wrap="none">
            <a:spAutoFit/>
          </a:bodyPr>
          <a:lstStyle/>
          <a:p>
            <a:r>
              <a:rPr lang="es-ES" sz="3000" dirty="0">
                <a:solidFill>
                  <a:srgbClr val="0066CD"/>
                </a:solidFill>
                <a:latin typeface="Work Sans Light"/>
                <a:sym typeface="Work Sans Light"/>
              </a:rPr>
              <a:t>Evidencias</a:t>
            </a:r>
            <a:endParaRPr lang="es-CO" sz="3000" dirty="0">
              <a:solidFill>
                <a:srgbClr val="0066CD"/>
              </a:solidFill>
              <a:latin typeface="Work Sans Light"/>
              <a:sym typeface="Work Sans Light"/>
            </a:endParaRPr>
          </a:p>
        </p:txBody>
      </p:sp>
    </p:spTree>
    <p:extLst>
      <p:ext uri="{BB962C8B-B14F-4D97-AF65-F5344CB8AC3E}">
        <p14:creationId xmlns:p14="http://schemas.microsoft.com/office/powerpoint/2010/main" val="65959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Imagen 6" descr="2.jpeg">
            <a:extLst>
              <a:ext uri="{FF2B5EF4-FFF2-40B4-BE49-F238E27FC236}">
                <a16:creationId xmlns:a16="http://schemas.microsoft.com/office/drawing/2014/main" id="{8FC2DAA6-171C-4529-8F9A-1D55460BEF7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6974" y="1161723"/>
            <a:ext cx="2195736" cy="1836382"/>
          </a:xfrm>
          <a:prstGeom prst="rect">
            <a:avLst/>
          </a:prstGeom>
        </p:spPr>
      </p:pic>
      <p:sp>
        <p:nvSpPr>
          <p:cNvPr id="202" name="Google Shape;202;p26"/>
          <p:cNvSpPr txBox="1">
            <a:spLocks noGrp="1"/>
          </p:cNvSpPr>
          <p:nvPr>
            <p:ph type="title"/>
          </p:nvPr>
        </p:nvSpPr>
        <p:spPr>
          <a:xfrm>
            <a:off x="425450" y="394155"/>
            <a:ext cx="7285990" cy="640198"/>
          </a:xfrm>
          <a:prstGeom prst="rect">
            <a:avLst/>
          </a:prstGeom>
          <a:noFill/>
          <a:ln>
            <a:noFill/>
          </a:ln>
        </p:spPr>
        <p:txBody>
          <a:bodyPr spcFirstLastPara="1" wrap="square" lIns="68575" tIns="34275" rIns="68575" bIns="34275" anchor="ctr" anchorCtr="0">
            <a:noAutofit/>
          </a:bodyPr>
          <a:lstStyle/>
          <a:p>
            <a:pPr lvl="0"/>
            <a:r>
              <a:rPr lang="es-ES" dirty="0"/>
              <a:t>Resultados y evidencias Por Fase</a:t>
            </a:r>
            <a:endParaRPr dirty="0"/>
          </a:p>
        </p:txBody>
      </p:sp>
      <p:graphicFrame>
        <p:nvGraphicFramePr>
          <p:cNvPr id="11" name="Diagrama 10">
            <a:extLst>
              <a:ext uri="{FF2B5EF4-FFF2-40B4-BE49-F238E27FC236}">
                <a16:creationId xmlns:a16="http://schemas.microsoft.com/office/drawing/2014/main" id="{99DE397D-E466-47B1-B811-3249E2F81FBD}"/>
              </a:ext>
            </a:extLst>
          </p:cNvPr>
          <p:cNvGraphicFramePr/>
          <p:nvPr>
            <p:extLst>
              <p:ext uri="{D42A27DB-BD31-4B8C-83A1-F6EECF244321}">
                <p14:modId xmlns:p14="http://schemas.microsoft.com/office/powerpoint/2010/main" val="3030361725"/>
              </p:ext>
            </p:extLst>
          </p:nvPr>
        </p:nvGraphicFramePr>
        <p:xfrm>
          <a:off x="3444240" y="2552701"/>
          <a:ext cx="3909060" cy="2443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adroTexto 11">
            <a:extLst>
              <a:ext uri="{FF2B5EF4-FFF2-40B4-BE49-F238E27FC236}">
                <a16:creationId xmlns:a16="http://schemas.microsoft.com/office/drawing/2014/main" id="{2FEDF518-4296-4EB8-B4B3-F7291E12521F}"/>
              </a:ext>
            </a:extLst>
          </p:cNvPr>
          <p:cNvSpPr txBox="1"/>
          <p:nvPr/>
        </p:nvSpPr>
        <p:spPr>
          <a:xfrm>
            <a:off x="2478420" y="1452544"/>
            <a:ext cx="6457920" cy="892552"/>
          </a:xfrm>
          <a:prstGeom prst="rect">
            <a:avLst/>
          </a:prstGeom>
          <a:solidFill>
            <a:srgbClr val="F42F63">
              <a:alpha val="90000"/>
            </a:srgbClr>
          </a:solidFill>
        </p:spPr>
        <p:txBody>
          <a:bodyPr wrap="square" rtlCol="0">
            <a:spAutoFit/>
          </a:bodyPr>
          <a:lstStyle/>
          <a:p>
            <a:r>
              <a:rPr lang="es-ES" sz="2600" b="1" dirty="0">
                <a:solidFill>
                  <a:schemeClr val="bg1"/>
                </a:solidFill>
                <a:latin typeface="Century Gothic"/>
                <a:cs typeface="Century Gothic"/>
              </a:rPr>
              <a:t>3. Publicación de informe de resultados</a:t>
            </a:r>
          </a:p>
        </p:txBody>
      </p:sp>
    </p:spTree>
    <p:extLst>
      <p:ext uri="{BB962C8B-B14F-4D97-AF65-F5344CB8AC3E}">
        <p14:creationId xmlns:p14="http://schemas.microsoft.com/office/powerpoint/2010/main" val="37815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425450" y="394155"/>
            <a:ext cx="7285990" cy="640198"/>
          </a:xfrm>
          <a:prstGeom prst="rect">
            <a:avLst/>
          </a:prstGeom>
          <a:noFill/>
          <a:ln>
            <a:noFill/>
          </a:ln>
        </p:spPr>
        <p:txBody>
          <a:bodyPr spcFirstLastPara="1" wrap="square" lIns="68575" tIns="34275" rIns="68575" bIns="34275" anchor="ctr" anchorCtr="0">
            <a:noAutofit/>
          </a:bodyPr>
          <a:lstStyle/>
          <a:p>
            <a:pPr lvl="0"/>
            <a:r>
              <a:rPr lang="es-ES" dirty="0"/>
              <a:t>Logro del Objetivo Planteado</a:t>
            </a:r>
            <a:endParaRPr dirty="0"/>
          </a:p>
        </p:txBody>
      </p:sp>
      <p:sp>
        <p:nvSpPr>
          <p:cNvPr id="6" name="Rombo 5">
            <a:extLst>
              <a:ext uri="{FF2B5EF4-FFF2-40B4-BE49-F238E27FC236}">
                <a16:creationId xmlns:a16="http://schemas.microsoft.com/office/drawing/2014/main" id="{818BCDE6-7248-4A7B-8BD0-30C72AF30B4B}"/>
              </a:ext>
            </a:extLst>
          </p:cNvPr>
          <p:cNvSpPr/>
          <p:nvPr/>
        </p:nvSpPr>
        <p:spPr>
          <a:xfrm>
            <a:off x="1234440" y="1034352"/>
            <a:ext cx="5996940" cy="3979607"/>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7 CuadroTexto">
            <a:extLst>
              <a:ext uri="{FF2B5EF4-FFF2-40B4-BE49-F238E27FC236}">
                <a16:creationId xmlns:a16="http://schemas.microsoft.com/office/drawing/2014/main" id="{A25AAED1-A3BD-4D00-9B88-EBD1FBA71789}"/>
              </a:ext>
            </a:extLst>
          </p:cNvPr>
          <p:cNvSpPr txBox="1">
            <a:spLocks noChangeArrowheads="1"/>
          </p:cNvSpPr>
          <p:nvPr/>
        </p:nvSpPr>
        <p:spPr bwMode="auto">
          <a:xfrm>
            <a:off x="1086802" y="2597586"/>
            <a:ext cx="6624638" cy="1077218"/>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sz="1600" dirty="0">
                <a:solidFill>
                  <a:schemeClr val="bg1"/>
                </a:solidFill>
                <a:latin typeface="Century Gothic"/>
                <a:cs typeface="Century Gothic"/>
              </a:rPr>
              <a:t>Se realizó el</a:t>
            </a:r>
            <a:r>
              <a:rPr lang="es-ES" sz="1600" dirty="0">
                <a:solidFill>
                  <a:schemeClr val="bg1"/>
                </a:solidFill>
                <a:latin typeface="Century Gothic"/>
                <a:cs typeface="Century Gothic"/>
              </a:rPr>
              <a:t> acompañamiento a la actividad de socialización de la estrategia de comunicación efectiva para la convivencia, enfocada en los avances del proceso de paz realizado en conjunto con RTVC.</a:t>
            </a:r>
            <a:r>
              <a:rPr lang="es-CO" sz="1600" dirty="0">
                <a:solidFill>
                  <a:schemeClr val="bg1"/>
                </a:solidFill>
                <a:latin typeface="Century Gothic"/>
                <a:cs typeface="Century Gothic"/>
              </a:rPr>
              <a:t>, donde participaron más de 200 jóvenes</a:t>
            </a:r>
          </a:p>
        </p:txBody>
      </p:sp>
    </p:spTree>
    <p:extLst>
      <p:ext uri="{BB962C8B-B14F-4D97-AF65-F5344CB8AC3E}">
        <p14:creationId xmlns:p14="http://schemas.microsoft.com/office/powerpoint/2010/main" val="258161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425450" y="394155"/>
            <a:ext cx="7285990" cy="640198"/>
          </a:xfrm>
          <a:prstGeom prst="rect">
            <a:avLst/>
          </a:prstGeom>
          <a:noFill/>
          <a:ln>
            <a:noFill/>
          </a:ln>
        </p:spPr>
        <p:txBody>
          <a:bodyPr spcFirstLastPara="1" wrap="square" lIns="68575" tIns="34275" rIns="68575" bIns="34275" anchor="ctr" anchorCtr="0">
            <a:noAutofit/>
          </a:bodyPr>
          <a:lstStyle/>
          <a:p>
            <a:pPr lvl="0"/>
            <a:r>
              <a:rPr lang="es-ES" dirty="0"/>
              <a:t>Conclusiones</a:t>
            </a:r>
            <a:endParaRPr dirty="0"/>
          </a:p>
        </p:txBody>
      </p:sp>
      <p:cxnSp>
        <p:nvCxnSpPr>
          <p:cNvPr id="5" name="Conector recto 4">
            <a:extLst>
              <a:ext uri="{FF2B5EF4-FFF2-40B4-BE49-F238E27FC236}">
                <a16:creationId xmlns:a16="http://schemas.microsoft.com/office/drawing/2014/main" id="{CEACD29F-035E-488C-9168-2758EA4653F6}"/>
              </a:ext>
            </a:extLst>
          </p:cNvPr>
          <p:cNvCxnSpPr>
            <a:cxnSpLocks/>
          </p:cNvCxnSpPr>
          <p:nvPr/>
        </p:nvCxnSpPr>
        <p:spPr>
          <a:xfrm>
            <a:off x="4465320" y="1034353"/>
            <a:ext cx="0" cy="4109147"/>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5D05B0DA-D9EC-4E66-B9D1-D5CBBFFB76C9}"/>
              </a:ext>
            </a:extLst>
          </p:cNvPr>
          <p:cNvCxnSpPr>
            <a:cxnSpLocks/>
          </p:cNvCxnSpPr>
          <p:nvPr/>
        </p:nvCxnSpPr>
        <p:spPr>
          <a:xfrm flipH="1">
            <a:off x="784860" y="2988995"/>
            <a:ext cx="7498080"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2" name="Imagen 11" descr="xMensajes_de_texto_masivos.png.pagespeed.ic.ni4aI5L6Bw.png">
            <a:extLst>
              <a:ext uri="{FF2B5EF4-FFF2-40B4-BE49-F238E27FC236}">
                <a16:creationId xmlns:a16="http://schemas.microsoft.com/office/drawing/2014/main" id="{2F5961E7-2717-49BA-BA06-F68D1FE866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800" y="1034353"/>
            <a:ext cx="1665860" cy="1827072"/>
          </a:xfrm>
          <a:prstGeom prst="rect">
            <a:avLst/>
          </a:prstGeom>
        </p:spPr>
      </p:pic>
      <p:sp>
        <p:nvSpPr>
          <p:cNvPr id="11" name="Rectángulo 10">
            <a:extLst>
              <a:ext uri="{FF2B5EF4-FFF2-40B4-BE49-F238E27FC236}">
                <a16:creationId xmlns:a16="http://schemas.microsoft.com/office/drawing/2014/main" id="{040DD5AB-20C4-40BF-85A3-F19B9BD69C9A}"/>
              </a:ext>
            </a:extLst>
          </p:cNvPr>
          <p:cNvSpPr/>
          <p:nvPr/>
        </p:nvSpPr>
        <p:spPr>
          <a:xfrm>
            <a:off x="2019300" y="1332467"/>
            <a:ext cx="2278380" cy="1164421"/>
          </a:xfrm>
          <a:prstGeom prst="rect">
            <a:avLst/>
          </a:prstGeom>
        </p:spPr>
        <p:txBody>
          <a:bodyPr wrap="square">
            <a:spAutoFit/>
          </a:bodyPr>
          <a:lstStyle/>
          <a:p>
            <a:pPr marL="139700" algn="just">
              <a:lnSpc>
                <a:spcPct val="90000"/>
              </a:lnSpc>
              <a:spcBef>
                <a:spcPts val="800"/>
              </a:spcBef>
              <a:buClr>
                <a:srgbClr val="FFFFFF"/>
              </a:buClr>
              <a:buSzPts val="1400"/>
            </a:pPr>
            <a:r>
              <a:rPr lang="es-ES" b="1" dirty="0">
                <a:solidFill>
                  <a:srgbClr val="0066CD"/>
                </a:solidFill>
                <a:latin typeface="Century Gothic" charset="0"/>
                <a:ea typeface="MS PGothic" charset="0"/>
                <a:sym typeface="Work Sans"/>
              </a:rPr>
              <a:t>Convocatoria por múltiples canales</a:t>
            </a:r>
            <a:r>
              <a:rPr lang="es-ES" dirty="0">
                <a:solidFill>
                  <a:srgbClr val="0066CD"/>
                </a:solidFill>
                <a:latin typeface="Century Gothic" charset="0"/>
                <a:ea typeface="MS PGothic" charset="0"/>
                <a:sym typeface="Work Sans"/>
              </a:rPr>
              <a:t> </a:t>
            </a:r>
          </a:p>
          <a:p>
            <a:pPr marL="139700" algn="just">
              <a:lnSpc>
                <a:spcPct val="90000"/>
              </a:lnSpc>
              <a:spcBef>
                <a:spcPts val="800"/>
              </a:spcBef>
              <a:buClr>
                <a:srgbClr val="FFFFFF"/>
              </a:buClr>
              <a:buSzPts val="1400"/>
            </a:pPr>
            <a:r>
              <a:rPr lang="es-ES" dirty="0">
                <a:solidFill>
                  <a:srgbClr val="0066CD"/>
                </a:solidFill>
                <a:latin typeface="Century Gothic" charset="0"/>
                <a:ea typeface="MS PGothic" charset="0"/>
                <a:sym typeface="Work Sans"/>
              </a:rPr>
              <a:t>Virtuales y página web, de RTVC, Radiónica Y MinTIC</a:t>
            </a:r>
            <a:endParaRPr lang="es-CO" dirty="0">
              <a:solidFill>
                <a:srgbClr val="0066CD"/>
              </a:solidFill>
              <a:latin typeface="Century Gothic" charset="0"/>
              <a:ea typeface="MS PGothic" charset="0"/>
              <a:sym typeface="Work Sans"/>
            </a:endParaRPr>
          </a:p>
        </p:txBody>
      </p:sp>
      <p:sp>
        <p:nvSpPr>
          <p:cNvPr id="14" name="CuadroTexto 13">
            <a:extLst>
              <a:ext uri="{FF2B5EF4-FFF2-40B4-BE49-F238E27FC236}">
                <a16:creationId xmlns:a16="http://schemas.microsoft.com/office/drawing/2014/main" id="{C5F41A2B-BDB8-4217-9168-85B428FFB976}"/>
              </a:ext>
            </a:extLst>
          </p:cNvPr>
          <p:cNvSpPr txBox="1"/>
          <p:nvPr/>
        </p:nvSpPr>
        <p:spPr>
          <a:xfrm>
            <a:off x="4727848" y="1158537"/>
            <a:ext cx="2508448" cy="286232"/>
          </a:xfrm>
          <a:prstGeom prst="rect">
            <a:avLst/>
          </a:prstGeom>
          <a:noFill/>
        </p:spPr>
        <p:txBody>
          <a:bodyPr wrap="square" rtlCol="0">
            <a:spAutoFit/>
          </a:bodyPr>
          <a:lstStyle/>
          <a:p>
            <a:pPr marL="139700" algn="just">
              <a:lnSpc>
                <a:spcPct val="90000"/>
              </a:lnSpc>
              <a:spcBef>
                <a:spcPts val="800"/>
              </a:spcBef>
              <a:buClr>
                <a:srgbClr val="FFFFFF"/>
              </a:buClr>
              <a:buSzPts val="1400"/>
            </a:pPr>
            <a:r>
              <a:rPr lang="es-ES" b="1" dirty="0">
                <a:solidFill>
                  <a:srgbClr val="0066CD"/>
                </a:solidFill>
                <a:latin typeface="Century Gothic" charset="0"/>
                <a:ea typeface="MS PGothic" charset="0"/>
              </a:rPr>
              <a:t>Participaciones recibidas</a:t>
            </a:r>
            <a:endParaRPr lang="es-ES" dirty="0">
              <a:solidFill>
                <a:srgbClr val="0066CD"/>
              </a:solidFill>
              <a:latin typeface="Century Gothic" charset="0"/>
              <a:ea typeface="MS PGothic" charset="0"/>
            </a:endParaRPr>
          </a:p>
        </p:txBody>
      </p:sp>
      <p:pic>
        <p:nvPicPr>
          <p:cNvPr id="15" name="Imagen 14" descr="comunicacion_cohabitare.png">
            <a:extLst>
              <a:ext uri="{FF2B5EF4-FFF2-40B4-BE49-F238E27FC236}">
                <a16:creationId xmlns:a16="http://schemas.microsoft.com/office/drawing/2014/main" id="{73467405-3FF4-420E-A417-034E68D643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39471" y="1205364"/>
            <a:ext cx="1612619" cy="1612619"/>
          </a:xfrm>
          <a:prstGeom prst="rect">
            <a:avLst/>
          </a:prstGeom>
        </p:spPr>
      </p:pic>
      <p:pic>
        <p:nvPicPr>
          <p:cNvPr id="16" name="Imagen 15" descr="1_F90RgC5qsazvMyuwOoNqtw.jpeg">
            <a:extLst>
              <a:ext uri="{FF2B5EF4-FFF2-40B4-BE49-F238E27FC236}">
                <a16:creationId xmlns:a16="http://schemas.microsoft.com/office/drawing/2014/main" id="{0D061F2D-42AA-4900-B96C-89C4172B594A}"/>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5800" y="3444197"/>
            <a:ext cx="1832651" cy="1371870"/>
          </a:xfrm>
          <a:prstGeom prst="rect">
            <a:avLst/>
          </a:prstGeom>
        </p:spPr>
      </p:pic>
      <p:sp>
        <p:nvSpPr>
          <p:cNvPr id="13" name="Rectángulo 12">
            <a:extLst>
              <a:ext uri="{FF2B5EF4-FFF2-40B4-BE49-F238E27FC236}">
                <a16:creationId xmlns:a16="http://schemas.microsoft.com/office/drawing/2014/main" id="{AB02332F-22EA-4DB1-807E-E3DE790720C9}"/>
              </a:ext>
            </a:extLst>
          </p:cNvPr>
          <p:cNvSpPr/>
          <p:nvPr/>
        </p:nvSpPr>
        <p:spPr>
          <a:xfrm>
            <a:off x="2011680" y="3414833"/>
            <a:ext cx="2286000" cy="1255728"/>
          </a:xfrm>
          <a:prstGeom prst="rect">
            <a:avLst/>
          </a:prstGeom>
        </p:spPr>
        <p:txBody>
          <a:bodyPr wrap="square">
            <a:spAutoFit/>
          </a:bodyPr>
          <a:lstStyle/>
          <a:p>
            <a:pPr marL="139700" algn="just">
              <a:lnSpc>
                <a:spcPct val="90000"/>
              </a:lnSpc>
              <a:spcBef>
                <a:spcPts val="800"/>
              </a:spcBef>
              <a:buClr>
                <a:srgbClr val="FFFFFF"/>
              </a:buClr>
              <a:buSzPts val="1400"/>
            </a:pPr>
            <a:r>
              <a:rPr lang="es-ES" b="1" dirty="0">
                <a:solidFill>
                  <a:srgbClr val="0066CD"/>
                </a:solidFill>
                <a:latin typeface="Century Gothic" charset="0"/>
                <a:ea typeface="MS PGothic" charset="0"/>
              </a:rPr>
              <a:t>Número de participantes en la actividad. </a:t>
            </a:r>
            <a:r>
              <a:rPr lang="es-ES" dirty="0">
                <a:solidFill>
                  <a:srgbClr val="0066CD"/>
                </a:solidFill>
                <a:latin typeface="Century Gothic" charset="0"/>
                <a:ea typeface="MS PGothic" charset="0"/>
              </a:rPr>
              <a:t>Participaron un total de 200 Jóvenes de forma presencial  </a:t>
            </a:r>
          </a:p>
        </p:txBody>
      </p:sp>
      <p:pic>
        <p:nvPicPr>
          <p:cNvPr id="18" name="Imagen 17" descr="icon-analysis2_mycdcl.png">
            <a:extLst>
              <a:ext uri="{FF2B5EF4-FFF2-40B4-BE49-F238E27FC236}">
                <a16:creationId xmlns:a16="http://schemas.microsoft.com/office/drawing/2014/main" id="{C4AE6DBB-9B81-4AC9-B579-DCC17AFAE65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19856" y="3430151"/>
            <a:ext cx="1958109" cy="1370676"/>
          </a:xfrm>
          <a:prstGeom prst="rect">
            <a:avLst/>
          </a:prstGeom>
        </p:spPr>
      </p:pic>
      <p:sp>
        <p:nvSpPr>
          <p:cNvPr id="19" name="CuadroTexto 18">
            <a:extLst>
              <a:ext uri="{FF2B5EF4-FFF2-40B4-BE49-F238E27FC236}">
                <a16:creationId xmlns:a16="http://schemas.microsoft.com/office/drawing/2014/main" id="{C8EB98BF-0958-4375-AD39-3C3B3360C9C5}"/>
              </a:ext>
            </a:extLst>
          </p:cNvPr>
          <p:cNvSpPr txBox="1"/>
          <p:nvPr/>
        </p:nvSpPr>
        <p:spPr>
          <a:xfrm>
            <a:off x="6822936" y="3539482"/>
            <a:ext cx="2016224" cy="1384995"/>
          </a:xfrm>
          <a:prstGeom prst="rect">
            <a:avLst/>
          </a:prstGeom>
          <a:noFill/>
        </p:spPr>
        <p:txBody>
          <a:bodyPr wrap="square" rtlCol="0">
            <a:spAutoFit/>
          </a:bodyPr>
          <a:lstStyle/>
          <a:p>
            <a:pPr algn="r"/>
            <a:r>
              <a:rPr lang="es-ES" b="1" dirty="0">
                <a:latin typeface="Century Gothic"/>
                <a:cs typeface="Century Gothic"/>
              </a:rPr>
              <a:t>Respuesta </a:t>
            </a:r>
          </a:p>
          <a:p>
            <a:pPr algn="r"/>
            <a:r>
              <a:rPr lang="es-ES" dirty="0">
                <a:solidFill>
                  <a:srgbClr val="0066CD"/>
                </a:solidFill>
                <a:latin typeface="Century Gothic" charset="0"/>
                <a:ea typeface="MS PGothic" charset="0"/>
              </a:rPr>
              <a:t>El 100% de las participaciones recibidas fueron respondidas en el evento</a:t>
            </a:r>
          </a:p>
        </p:txBody>
      </p:sp>
      <p:sp>
        <p:nvSpPr>
          <p:cNvPr id="17" name="Rectángulo 16">
            <a:extLst>
              <a:ext uri="{FF2B5EF4-FFF2-40B4-BE49-F238E27FC236}">
                <a16:creationId xmlns:a16="http://schemas.microsoft.com/office/drawing/2014/main" id="{A9B8DB67-6F1F-42B2-95F2-A843CB8DD9A7}"/>
              </a:ext>
            </a:extLst>
          </p:cNvPr>
          <p:cNvSpPr/>
          <p:nvPr/>
        </p:nvSpPr>
        <p:spPr>
          <a:xfrm>
            <a:off x="4811256" y="1520120"/>
            <a:ext cx="1988820" cy="954107"/>
          </a:xfrm>
          <a:prstGeom prst="rect">
            <a:avLst/>
          </a:prstGeom>
        </p:spPr>
        <p:txBody>
          <a:bodyPr wrap="square">
            <a:spAutoFit/>
          </a:bodyPr>
          <a:lstStyle/>
          <a:p>
            <a:pPr algn="just"/>
            <a:r>
              <a:rPr lang="es-CO" dirty="0">
                <a:solidFill>
                  <a:srgbClr val="0066CD"/>
                </a:solidFill>
                <a:latin typeface="Century Gothic" charset="0"/>
                <a:ea typeface="MS PGothic" charset="0"/>
                <a:sym typeface="Work Sans"/>
              </a:rPr>
              <a:t>Todas las preguntas fueron resueltas durante la actividad de participación.</a:t>
            </a:r>
          </a:p>
        </p:txBody>
      </p:sp>
    </p:spTree>
    <p:extLst>
      <p:ext uri="{BB962C8B-B14F-4D97-AF65-F5344CB8AC3E}">
        <p14:creationId xmlns:p14="http://schemas.microsoft.com/office/powerpoint/2010/main" val="318971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672A2B93-07A1-6B4A-8465-C1C70B743925}"/>
              </a:ext>
            </a:extLst>
          </p:cNvPr>
          <p:cNvGrpSpPr/>
          <p:nvPr/>
        </p:nvGrpSpPr>
        <p:grpSpPr>
          <a:xfrm>
            <a:off x="2422667" y="2110085"/>
            <a:ext cx="4298666" cy="923330"/>
            <a:chOff x="860709" y="901748"/>
            <a:chExt cx="4298666" cy="923330"/>
          </a:xfrm>
        </p:grpSpPr>
        <p:sp>
          <p:nvSpPr>
            <p:cNvPr id="3" name="7 CuadroTexto">
              <a:extLst>
                <a:ext uri="{FF2B5EF4-FFF2-40B4-BE49-F238E27FC236}">
                  <a16:creationId xmlns:a16="http://schemas.microsoft.com/office/drawing/2014/main" id="{B653BC52-DF99-0049-8BA2-41B61EB9A64E}"/>
                </a:ext>
              </a:extLst>
            </p:cNvPr>
            <p:cNvSpPr txBox="1">
              <a:spLocks noChangeArrowheads="1"/>
            </p:cNvSpPr>
            <p:nvPr/>
          </p:nvSpPr>
          <p:spPr bwMode="auto">
            <a:xfrm>
              <a:off x="860709" y="978693"/>
              <a:ext cx="14879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CO" altLang="es-ES" sz="4400" b="1" dirty="0">
                  <a:solidFill>
                    <a:schemeClr val="bg1"/>
                  </a:solidFill>
                  <a:latin typeface="Work Sans SemiBold" pitchFamily="2" charset="77"/>
                </a:rPr>
                <a:t>2018</a:t>
              </a:r>
            </a:p>
          </p:txBody>
        </p:sp>
        <p:sp>
          <p:nvSpPr>
            <p:cNvPr id="4" name="1 CuadroTexto">
              <a:extLst>
                <a:ext uri="{FF2B5EF4-FFF2-40B4-BE49-F238E27FC236}">
                  <a16:creationId xmlns:a16="http://schemas.microsoft.com/office/drawing/2014/main" id="{C1C12397-E188-7042-A17E-A23DEED36530}"/>
                </a:ext>
              </a:extLst>
            </p:cNvPr>
            <p:cNvSpPr txBox="1">
              <a:spLocks noChangeArrowheads="1"/>
            </p:cNvSpPr>
            <p:nvPr/>
          </p:nvSpPr>
          <p:spPr bwMode="auto">
            <a:xfrm>
              <a:off x="2386884" y="901748"/>
              <a:ext cx="27724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ES" sz="900" dirty="0">
                  <a:solidFill>
                    <a:schemeClr val="bg1"/>
                  </a:solidFill>
                  <a:latin typeface="Work Sans" pitchFamily="2" charset="77"/>
                </a:rPr>
                <a:t>Ministerio de Tecnologías de la</a:t>
              </a:r>
              <a:br>
                <a:rPr lang="es-ES" altLang="es-ES" sz="900" dirty="0">
                  <a:solidFill>
                    <a:schemeClr val="bg1"/>
                  </a:solidFill>
                  <a:latin typeface="Work Sans" pitchFamily="2" charset="77"/>
                </a:rPr>
              </a:br>
              <a:r>
                <a:rPr lang="es-ES" altLang="es-ES" sz="900" dirty="0">
                  <a:solidFill>
                    <a:schemeClr val="bg1"/>
                  </a:solidFill>
                  <a:latin typeface="Work Sans" pitchFamily="2" charset="77"/>
                </a:rPr>
                <a:t>Información y las Comunicaciones</a:t>
              </a:r>
            </a:p>
            <a:p>
              <a:pPr eaLnBrk="1" hangingPunct="1">
                <a:spcBef>
                  <a:spcPct val="0"/>
                </a:spcBef>
                <a:buFontTx/>
                <a:buNone/>
              </a:pPr>
              <a:r>
                <a:rPr lang="es-ES" altLang="es-ES" sz="900" dirty="0">
                  <a:solidFill>
                    <a:schemeClr val="bg1"/>
                  </a:solidFill>
                  <a:latin typeface="Work Sans" pitchFamily="2" charset="77"/>
                </a:rPr>
                <a:t>Tel:+57(1) 344 34 60</a:t>
              </a:r>
            </a:p>
            <a:p>
              <a:pPr eaLnBrk="1" hangingPunct="1">
                <a:spcBef>
                  <a:spcPct val="0"/>
                </a:spcBef>
                <a:buFontTx/>
                <a:buNone/>
              </a:pPr>
              <a:r>
                <a:rPr lang="es-ES" altLang="es-ES" sz="900" dirty="0">
                  <a:solidFill>
                    <a:schemeClr val="bg1"/>
                  </a:solidFill>
                  <a:latin typeface="Work Sans" pitchFamily="2" charset="77"/>
                </a:rPr>
                <a:t>Edif. Murillo Toro Cra. 8a entre calles 12 y 13, Bogotá, Colombia - Código Postal 111711</a:t>
              </a:r>
            </a:p>
            <a:p>
              <a:pPr eaLnBrk="1" hangingPunct="1">
                <a:spcBef>
                  <a:spcPct val="0"/>
                </a:spcBef>
                <a:buFontTx/>
                <a:buNone/>
              </a:pPr>
              <a:r>
                <a:rPr lang="es-ES" altLang="es-ES" sz="900" dirty="0">
                  <a:solidFill>
                    <a:schemeClr val="bg1"/>
                  </a:solidFill>
                  <a:latin typeface="Work Sans" pitchFamily="2" charset="77"/>
                </a:rPr>
                <a:t>www.mintic.gov.co</a:t>
              </a:r>
            </a:p>
          </p:txBody>
        </p:sp>
        <p:cxnSp>
          <p:nvCxnSpPr>
            <p:cNvPr id="5" name="3 Conector recto">
              <a:extLst>
                <a:ext uri="{FF2B5EF4-FFF2-40B4-BE49-F238E27FC236}">
                  <a16:creationId xmlns:a16="http://schemas.microsoft.com/office/drawing/2014/main" id="{CCCB73F5-AF37-6D41-9F5D-C218D6BC1EB3}"/>
                </a:ext>
              </a:extLst>
            </p:cNvPr>
            <p:cNvCxnSpPr>
              <a:cxnSpLocks/>
            </p:cNvCxnSpPr>
            <p:nvPr/>
          </p:nvCxnSpPr>
          <p:spPr bwMode="auto">
            <a:xfrm>
              <a:off x="2348617" y="945974"/>
              <a:ext cx="2471" cy="8348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3736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6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127" name="Google Shape;127;p20"/>
          <p:cNvSpPr txBox="1">
            <a:spLocks noGrp="1"/>
          </p:cNvSpPr>
          <p:nvPr>
            <p:ph type="title"/>
          </p:nvPr>
        </p:nvSpPr>
        <p:spPr>
          <a:xfrm>
            <a:off x="640080" y="861060"/>
            <a:ext cx="7545985" cy="2674619"/>
          </a:xfrm>
          <a:prstGeom prst="rect">
            <a:avLst/>
          </a:prstGeom>
          <a:noFill/>
          <a:ln>
            <a:noFill/>
          </a:ln>
        </p:spPr>
        <p:txBody>
          <a:bodyPr spcFirstLastPara="1" wrap="square" lIns="68575" tIns="34275" rIns="68575" bIns="34275" anchor="ctr" anchorCtr="0">
            <a:noAutofit/>
          </a:bodyPr>
          <a:lstStyle/>
          <a:p>
            <a:pPr algn="r" eaLnBrk="1" hangingPunct="1">
              <a:lnSpc>
                <a:spcPts val="4000"/>
              </a:lnSpc>
            </a:pPr>
            <a:r>
              <a:rPr lang="en-GB" sz="2800" b="1" dirty="0">
                <a:solidFill>
                  <a:schemeClr val="bg1"/>
                </a:solidFill>
                <a:latin typeface="Century Gothic" charset="0"/>
              </a:rPr>
              <a:t>Informe de Resultados Ejercicio de diálogo</a:t>
            </a:r>
            <a:br>
              <a:rPr lang="en-GB" sz="2800" b="1" dirty="0">
                <a:solidFill>
                  <a:schemeClr val="bg1"/>
                </a:solidFill>
                <a:latin typeface="Century Gothic" charset="0"/>
              </a:rPr>
            </a:br>
            <a:r>
              <a:rPr lang="en-GB" sz="2800" b="1" dirty="0">
                <a:solidFill>
                  <a:schemeClr val="bg1"/>
                </a:solidFill>
                <a:latin typeface="Century Gothic" charset="0"/>
              </a:rPr>
              <a:t>Ejercicio de participación: Realizar</a:t>
            </a:r>
            <a:r>
              <a:rPr lang="es-ES" sz="2800" dirty="0">
                <a:solidFill>
                  <a:schemeClr val="bg1"/>
                </a:solidFill>
              </a:rPr>
              <a:t> </a:t>
            </a:r>
            <a:r>
              <a:rPr lang="es-ES" sz="2800" b="1" dirty="0">
                <a:solidFill>
                  <a:schemeClr val="bg1"/>
                </a:solidFill>
                <a:latin typeface="Century Gothic" charset="0"/>
              </a:rPr>
              <a:t>a la actividad de socialización de la estrategia de comunicación efectiva para la convivencia, enfocada en los avances del proceso de paz</a:t>
            </a:r>
            <a:r>
              <a:rPr lang="es-ES" dirty="0">
                <a:solidFill>
                  <a:schemeClr val="bg1"/>
                </a:solidFill>
              </a:rPr>
              <a:t>.</a:t>
            </a:r>
            <a:endParaRPr sz="3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dirty="0"/>
              <a:t>Contenido</a:t>
            </a:r>
            <a:endParaRPr dirty="0"/>
          </a:p>
        </p:txBody>
      </p:sp>
      <p:sp>
        <p:nvSpPr>
          <p:cNvPr id="158" name="Google Shape;158;p24"/>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noAutofit/>
          </a:bodyPr>
          <a:lstStyle/>
          <a:p>
            <a:pPr marL="139700" indent="0">
              <a:buClr>
                <a:srgbClr val="FFFFFF"/>
              </a:buClr>
              <a:buSzPts val="1400"/>
            </a:pPr>
            <a:r>
              <a:rPr lang="es-CO" dirty="0">
                <a:latin typeface="Century Gothic"/>
                <a:cs typeface="Century Gothic"/>
              </a:rPr>
              <a:t>Objetivo del informe</a:t>
            </a:r>
            <a:endParaRPr lang="es-ES" dirty="0"/>
          </a:p>
          <a:p>
            <a:pPr marL="139700" lvl="0" indent="0" algn="l" rtl="0">
              <a:lnSpc>
                <a:spcPct val="90000"/>
              </a:lnSpc>
              <a:spcBef>
                <a:spcPts val="800"/>
              </a:spcBef>
              <a:spcAft>
                <a:spcPts val="0"/>
              </a:spcAft>
              <a:buClr>
                <a:srgbClr val="FFFFFF"/>
              </a:buClr>
              <a:buSzPts val="1400"/>
              <a:buNone/>
            </a:pPr>
            <a:endParaRPr dirty="0"/>
          </a:p>
        </p:txBody>
      </p:sp>
      <p:sp>
        <p:nvSpPr>
          <p:cNvPr id="159" name="Google Shape;159;p24"/>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noAutofit/>
          </a:bodyPr>
          <a:lstStyle/>
          <a:p>
            <a:pPr marL="139700" indent="0">
              <a:buClr>
                <a:srgbClr val="FFFFFF"/>
              </a:buClr>
              <a:buSzPts val="1400"/>
            </a:pPr>
            <a:r>
              <a:rPr lang="es-CO" dirty="0">
                <a:latin typeface="Century Gothic"/>
                <a:cs typeface="Century Gothic"/>
              </a:rPr>
              <a:t>Introducción</a:t>
            </a:r>
            <a:endParaRPr lang="es-ES" dirty="0"/>
          </a:p>
          <a:p>
            <a:pPr marL="139700" lvl="0" indent="0" algn="l" rtl="0">
              <a:lnSpc>
                <a:spcPct val="90000"/>
              </a:lnSpc>
              <a:spcBef>
                <a:spcPts val="800"/>
              </a:spcBef>
              <a:spcAft>
                <a:spcPts val="0"/>
              </a:spcAft>
              <a:buClr>
                <a:srgbClr val="FFFFFF"/>
              </a:buClr>
              <a:buSzPts val="1400"/>
              <a:buNone/>
            </a:pPr>
            <a:endParaRPr dirty="0"/>
          </a:p>
        </p:txBody>
      </p:sp>
      <p:sp>
        <p:nvSpPr>
          <p:cNvPr id="160" name="Google Shape;160;p24"/>
          <p:cNvSpPr txBox="1">
            <a:spLocks noGrp="1"/>
          </p:cNvSpPr>
          <p:nvPr>
            <p:ph type="body" idx="3"/>
          </p:nvPr>
        </p:nvSpPr>
        <p:spPr>
          <a:xfrm>
            <a:off x="3768724" y="3440778"/>
            <a:ext cx="5375276" cy="443700"/>
          </a:xfrm>
          <a:prstGeom prst="rect">
            <a:avLst/>
          </a:prstGeom>
          <a:noFill/>
          <a:ln>
            <a:noFill/>
          </a:ln>
        </p:spPr>
        <p:txBody>
          <a:bodyPr spcFirstLastPara="1" wrap="square" lIns="68575" tIns="34275" rIns="68575" bIns="34275" anchor="t" anchorCtr="0">
            <a:noAutofit/>
          </a:bodyPr>
          <a:lstStyle/>
          <a:p>
            <a:pPr marL="139700" indent="0">
              <a:buClr>
                <a:srgbClr val="FFFFFF"/>
              </a:buClr>
              <a:buSzPts val="1400"/>
            </a:pPr>
            <a:r>
              <a:rPr lang="es-CO" dirty="0">
                <a:latin typeface="Century Gothic"/>
                <a:cs typeface="Century Gothic"/>
              </a:rPr>
              <a:t>Fases de la acción de diálogo</a:t>
            </a:r>
            <a:endParaRPr lang="es-ES" dirty="0"/>
          </a:p>
          <a:p>
            <a:pPr marL="139700" lvl="0" indent="0" algn="l" rtl="0">
              <a:lnSpc>
                <a:spcPct val="90000"/>
              </a:lnSpc>
              <a:spcBef>
                <a:spcPts val="800"/>
              </a:spcBef>
              <a:spcAft>
                <a:spcPts val="0"/>
              </a:spcAft>
              <a:buClr>
                <a:srgbClr val="FFFFFF"/>
              </a:buClr>
              <a:buSzPts val="1400"/>
              <a:buNone/>
            </a:pPr>
            <a:endParaRPr dirty="0"/>
          </a:p>
        </p:txBody>
      </p:sp>
      <p:sp>
        <p:nvSpPr>
          <p:cNvPr id="161" name="Google Shape;161;p24"/>
          <p:cNvSpPr txBox="1">
            <a:spLocks noGrp="1"/>
          </p:cNvSpPr>
          <p:nvPr>
            <p:ph type="body" idx="4"/>
          </p:nvPr>
        </p:nvSpPr>
        <p:spPr>
          <a:xfrm>
            <a:off x="3768724" y="4005171"/>
            <a:ext cx="2304415" cy="443700"/>
          </a:xfrm>
          <a:prstGeom prst="rect">
            <a:avLst/>
          </a:prstGeom>
          <a:noFill/>
          <a:ln>
            <a:noFill/>
          </a:ln>
        </p:spPr>
        <p:txBody>
          <a:bodyPr spcFirstLastPara="1" wrap="square" lIns="68575" tIns="34275" rIns="68575" bIns="34275" anchor="t" anchorCtr="0">
            <a:noAutofit/>
          </a:bodyPr>
          <a:lstStyle/>
          <a:p>
            <a:pPr marL="139700" indent="0">
              <a:buClr>
                <a:srgbClr val="FFFFFF"/>
              </a:buClr>
              <a:buSzPts val="1400"/>
            </a:pPr>
            <a:r>
              <a:rPr lang="es-CO" dirty="0">
                <a:latin typeface="Century Gothic"/>
                <a:cs typeface="Century Gothic"/>
              </a:rPr>
              <a:t>Resultados y evidencias por fase</a:t>
            </a:r>
            <a:endParaRPr lang="es-ES" dirty="0"/>
          </a:p>
          <a:p>
            <a:pPr marL="139700" lvl="0" indent="0" algn="l" rtl="0">
              <a:lnSpc>
                <a:spcPct val="90000"/>
              </a:lnSpc>
              <a:spcBef>
                <a:spcPts val="800"/>
              </a:spcBef>
              <a:spcAft>
                <a:spcPts val="0"/>
              </a:spcAft>
              <a:buClr>
                <a:srgbClr val="FFFFFF"/>
              </a:buClr>
              <a:buSzPts val="1400"/>
              <a:buNone/>
            </a:pPr>
            <a:endParaRPr dirty="0"/>
          </a:p>
        </p:txBody>
      </p:sp>
      <p:sp>
        <p:nvSpPr>
          <p:cNvPr id="162" name="Google Shape;162;p24"/>
          <p:cNvSpPr txBox="1">
            <a:spLocks noGrp="1"/>
          </p:cNvSpPr>
          <p:nvPr>
            <p:ph type="body" idx="5"/>
          </p:nvPr>
        </p:nvSpPr>
        <p:spPr>
          <a:xfrm>
            <a:off x="3123122" y="2604579"/>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01.</a:t>
            </a:r>
            <a:endParaRPr dirty="0"/>
          </a:p>
        </p:txBody>
      </p:sp>
      <p:sp>
        <p:nvSpPr>
          <p:cNvPr id="164" name="Google Shape;164;p24"/>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02.</a:t>
            </a:r>
            <a:endParaRPr dirty="0"/>
          </a:p>
        </p:txBody>
      </p:sp>
      <p:sp>
        <p:nvSpPr>
          <p:cNvPr id="165" name="Google Shape;165;p24"/>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03.</a:t>
            </a:r>
            <a:endParaRPr dirty="0"/>
          </a:p>
        </p:txBody>
      </p:sp>
      <p:sp>
        <p:nvSpPr>
          <p:cNvPr id="166" name="Google Shape;166;p24"/>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dirty="0"/>
              <a:t>04.</a:t>
            </a:r>
            <a:endParaRPr dirty="0"/>
          </a:p>
        </p:txBody>
      </p:sp>
      <p:sp>
        <p:nvSpPr>
          <p:cNvPr id="11" name="Google Shape;160;p24">
            <a:extLst>
              <a:ext uri="{FF2B5EF4-FFF2-40B4-BE49-F238E27FC236}">
                <a16:creationId xmlns:a16="http://schemas.microsoft.com/office/drawing/2014/main" id="{461915D5-4A73-4565-8E78-383BF90D2C9C}"/>
              </a:ext>
            </a:extLst>
          </p:cNvPr>
          <p:cNvSpPr txBox="1">
            <a:spLocks/>
          </p:cNvSpPr>
          <p:nvPr/>
        </p:nvSpPr>
        <p:spPr>
          <a:xfrm>
            <a:off x="3768286" y="4528094"/>
            <a:ext cx="238823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ES" dirty="0">
                <a:latin typeface="Century Gothic"/>
              </a:rPr>
              <a:t>Logro del Objetivo Planteado </a:t>
            </a:r>
          </a:p>
          <a:p>
            <a:pPr marL="139700" indent="0">
              <a:buClr>
                <a:srgbClr val="FFFFFF"/>
              </a:buClr>
              <a:buSzPts val="1400"/>
            </a:pPr>
            <a:endParaRPr lang="es-ES" dirty="0">
              <a:latin typeface="Century Gothic"/>
            </a:endParaRPr>
          </a:p>
          <a:p>
            <a:pPr marL="139700" indent="0">
              <a:buClr>
                <a:srgbClr val="FFFFFF"/>
              </a:buClr>
              <a:buSzPts val="1400"/>
            </a:pPr>
            <a:endParaRPr lang="es-ES" dirty="0"/>
          </a:p>
        </p:txBody>
      </p:sp>
      <p:sp>
        <p:nvSpPr>
          <p:cNvPr id="12" name="Google Shape;166;p24">
            <a:extLst>
              <a:ext uri="{FF2B5EF4-FFF2-40B4-BE49-F238E27FC236}">
                <a16:creationId xmlns:a16="http://schemas.microsoft.com/office/drawing/2014/main" id="{7BDA1CEF-D335-431B-B619-5B1C6E5B5097}"/>
              </a:ext>
            </a:extLst>
          </p:cNvPr>
          <p:cNvSpPr txBox="1">
            <a:spLocks/>
          </p:cNvSpPr>
          <p:nvPr/>
        </p:nvSpPr>
        <p:spPr>
          <a:xfrm>
            <a:off x="3123122" y="4528094"/>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400"/>
              <a:buFont typeface="Arial"/>
              <a:buNone/>
              <a:defRPr sz="1000" b="1" i="0" u="none" strike="noStrike" cap="none">
                <a:solidFill>
                  <a:srgbClr val="0054BC"/>
                </a:solidFill>
                <a:latin typeface="Work Sans"/>
                <a:ea typeface="Work Sans"/>
                <a:cs typeface="Work Sans"/>
                <a:sym typeface="Work Sans"/>
              </a:defRPr>
            </a:lvl1pPr>
            <a:lvl2pPr marL="914400" marR="0" lvl="1" indent="-317500" algn="l" rtl="0">
              <a:lnSpc>
                <a:spcPct val="90000"/>
              </a:lnSpc>
              <a:spcBef>
                <a:spcPts val="400"/>
              </a:spcBef>
              <a:spcAft>
                <a:spcPts val="0"/>
              </a:spcAft>
              <a:buClr>
                <a:srgbClr val="0054BC"/>
              </a:buClr>
              <a:buSzPts val="1400"/>
              <a:buFont typeface="Arial"/>
              <a:buChar char="•"/>
              <a:defRPr sz="1800" b="0" i="0" u="none" strike="noStrike" cap="none">
                <a:solidFill>
                  <a:srgbClr val="0054BC"/>
                </a:solidFill>
                <a:latin typeface="Work Sans"/>
                <a:ea typeface="Work Sans"/>
                <a:cs typeface="Work Sans"/>
                <a:sym typeface="Work Sans"/>
              </a:defRPr>
            </a:lvl2pPr>
            <a:lvl3pPr marL="1371600" marR="0" lvl="2" indent="-317500" algn="l" rtl="0">
              <a:lnSpc>
                <a:spcPct val="90000"/>
              </a:lnSpc>
              <a:spcBef>
                <a:spcPts val="400"/>
              </a:spcBef>
              <a:spcAft>
                <a:spcPts val="0"/>
              </a:spcAft>
              <a:buClr>
                <a:srgbClr val="0054BC"/>
              </a:buClr>
              <a:buSzPts val="14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pPr marL="139700" indent="0">
              <a:buClr>
                <a:srgbClr val="FFFFFF"/>
              </a:buClr>
            </a:pPr>
            <a:r>
              <a:rPr lang="es-CO" dirty="0"/>
              <a:t>05.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274321" y="1420740"/>
            <a:ext cx="7840980" cy="2881095"/>
          </a:xfrm>
          <a:prstGeom prst="rect">
            <a:avLst/>
          </a:prstGeom>
          <a:noFill/>
          <a:ln>
            <a:noFill/>
          </a:ln>
        </p:spPr>
        <p:txBody>
          <a:bodyPr spcFirstLastPara="1" wrap="square" lIns="68575" tIns="34275" rIns="68575" bIns="34275" anchor="t" anchorCtr="0">
            <a:noAutofit/>
          </a:bodyPr>
          <a:lstStyle/>
          <a:p>
            <a:pPr marL="139700" lvl="0" indent="0" algn="just">
              <a:buClr>
                <a:srgbClr val="FFFFFF"/>
              </a:buClr>
              <a:buSzPts val="1400"/>
            </a:pPr>
            <a:r>
              <a:rPr lang="es-ES" sz="1600" dirty="0">
                <a:latin typeface="Century Gothic" charset="0"/>
                <a:ea typeface="MS PGothic" charset="0"/>
                <a:cs typeface="Century Gothic" charset="0"/>
              </a:rPr>
              <a:t>El Ministerio de Tecnologías de la Información y las Comunicaciones - MinTIC, comprometido con la lucha contra la corrupción, la participación ciudadana, el fomento de la integridad pública y la consolidación de la paz en el país, programó dentro de su Plan Anticorrupción y de Atención al Ciudadano para la vigencia 2018, una actividad en conjunto con RTVC, con el objetivo de  socializar la estrategia de comunicación efectiva para la convivencia, enfocada en los avances del proceso de paz.</a:t>
            </a:r>
          </a:p>
          <a:p>
            <a:pPr marL="139700" lvl="0" indent="0" algn="just">
              <a:buClr>
                <a:srgbClr val="FFFFFF"/>
              </a:buClr>
              <a:buSzPts val="1400"/>
            </a:pPr>
            <a:endParaRPr lang="es-ES" sz="1600" dirty="0">
              <a:latin typeface="Century Gothic" charset="0"/>
              <a:ea typeface="MS PGothic" charset="0"/>
            </a:endParaRPr>
          </a:p>
          <a:p>
            <a:pPr marL="139700" lvl="0" indent="0" algn="just">
              <a:buClr>
                <a:srgbClr val="FFFFFF"/>
              </a:buClr>
              <a:buSzPts val="1400"/>
            </a:pPr>
            <a:r>
              <a:rPr lang="es-ES" sz="1600" dirty="0">
                <a:latin typeface="Century Gothic" charset="0"/>
                <a:ea typeface="MS PGothic" charset="0"/>
              </a:rPr>
              <a:t>Dicha actividad se llevó acabo en las instalaciones del Colegió Inén en la Localidad de Kennedy el 31 de octubre de 2018 desde las 8 a.m., participaron jóvenes de la localidad, los mensajes de paz y reconciliación fueron trasmitidos por las bandas invitadas Doctor Krapula y Alia Kamind.</a:t>
            </a:r>
            <a:endParaRPr sz="1600" dirty="0"/>
          </a:p>
        </p:txBody>
      </p:sp>
      <p:sp>
        <p:nvSpPr>
          <p:cNvPr id="202" name="Google Shape;202;p26"/>
          <p:cNvSpPr txBox="1">
            <a:spLocks noGrp="1"/>
          </p:cNvSpPr>
          <p:nvPr>
            <p:ph type="title"/>
          </p:nvPr>
        </p:nvSpPr>
        <p:spPr>
          <a:xfrm>
            <a:off x="645218" y="851876"/>
            <a:ext cx="430770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dirty="0"/>
              <a:t>Introducción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1187450" y="523695"/>
            <a:ext cx="430770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dirty="0"/>
              <a:t>Objetivo del Informe</a:t>
            </a:r>
            <a:endParaRPr dirty="0"/>
          </a:p>
        </p:txBody>
      </p:sp>
      <p:sp>
        <p:nvSpPr>
          <p:cNvPr id="6" name="Rombo 5">
            <a:extLst>
              <a:ext uri="{FF2B5EF4-FFF2-40B4-BE49-F238E27FC236}">
                <a16:creationId xmlns:a16="http://schemas.microsoft.com/office/drawing/2014/main" id="{EE49A166-D36E-4F62-BA22-27FF751DB131}"/>
              </a:ext>
            </a:extLst>
          </p:cNvPr>
          <p:cNvSpPr/>
          <p:nvPr/>
        </p:nvSpPr>
        <p:spPr>
          <a:xfrm>
            <a:off x="1463040" y="1163893"/>
            <a:ext cx="5800090" cy="3831414"/>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7" name="7 CuadroTexto">
            <a:extLst>
              <a:ext uri="{FF2B5EF4-FFF2-40B4-BE49-F238E27FC236}">
                <a16:creationId xmlns:a16="http://schemas.microsoft.com/office/drawing/2014/main" id="{65FD9EF8-BC19-4039-A598-72EEF0C790FA}"/>
              </a:ext>
            </a:extLst>
          </p:cNvPr>
          <p:cNvSpPr txBox="1">
            <a:spLocks noChangeArrowheads="1"/>
          </p:cNvSpPr>
          <p:nvPr/>
        </p:nvSpPr>
        <p:spPr bwMode="auto">
          <a:xfrm>
            <a:off x="1187450" y="2387102"/>
            <a:ext cx="6624638" cy="2031325"/>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a:defRPr/>
            </a:pPr>
            <a:r>
              <a:rPr lang="es-CO" sz="1600" dirty="0">
                <a:solidFill>
                  <a:schemeClr val="bg1"/>
                </a:solidFill>
                <a:latin typeface="Century Gothic"/>
                <a:cs typeface="Century Gothic"/>
              </a:rPr>
              <a:t>El presente informe tiene como objetivo, dar a conocer los resultados del ejercicio de diálogo de doble vía con la ciudadanía y grupos interesados del MinTIC, realizado en</a:t>
            </a:r>
            <a:r>
              <a:rPr lang="es-ES" sz="1600" dirty="0">
                <a:solidFill>
                  <a:schemeClr val="bg1"/>
                </a:solidFill>
                <a:latin typeface="Century Gothic"/>
                <a:cs typeface="Century Gothic"/>
              </a:rPr>
              <a:t> acompañamiento a la actividad de socialización de la estrategia de comunicación efectiva para la convivencia, enfocada en los avances del proceso de paz realizado en conjunto con RTVC.</a:t>
            </a:r>
            <a:endParaRPr lang="es-CO" sz="1600" dirty="0">
              <a:solidFill>
                <a:schemeClr val="bg1"/>
              </a:solidFill>
              <a:latin typeface="Century Gothic"/>
              <a:cs typeface="Century Gothic"/>
            </a:endParaRPr>
          </a:p>
          <a:p>
            <a:pPr algn="ctr">
              <a:defRPr/>
            </a:pPr>
            <a:r>
              <a:rPr lang="es-CO" sz="1400" dirty="0">
                <a:solidFill>
                  <a:schemeClr val="bg1"/>
                </a:solidFill>
                <a:latin typeface="Century Gothic"/>
                <a:cs typeface="Century Gothic"/>
              </a:rPr>
              <a:t> </a:t>
            </a:r>
          </a:p>
        </p:txBody>
      </p:sp>
    </p:spTree>
    <p:extLst>
      <p:ext uri="{BB962C8B-B14F-4D97-AF65-F5344CB8AC3E}">
        <p14:creationId xmlns:p14="http://schemas.microsoft.com/office/powerpoint/2010/main" val="2163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425450" y="394155"/>
            <a:ext cx="7285990" cy="640198"/>
          </a:xfrm>
          <a:prstGeom prst="rect">
            <a:avLst/>
          </a:prstGeom>
          <a:noFill/>
          <a:ln>
            <a:noFill/>
          </a:ln>
        </p:spPr>
        <p:txBody>
          <a:bodyPr spcFirstLastPara="1" wrap="square" lIns="68575" tIns="34275" rIns="68575" bIns="34275" anchor="ctr" anchorCtr="0">
            <a:noAutofit/>
          </a:bodyPr>
          <a:lstStyle/>
          <a:p>
            <a:pPr lvl="0"/>
            <a:r>
              <a:rPr lang="es-ES" b="1" dirty="0">
                <a:latin typeface="Century Gothic" panose="020B0502020202020204" pitchFamily="34" charset="0"/>
              </a:rPr>
              <a:t>Resultados y evidencias Por Fase</a:t>
            </a:r>
            <a:endParaRPr b="1" dirty="0">
              <a:latin typeface="Century Gothic" panose="020B0502020202020204" pitchFamily="34" charset="0"/>
            </a:endParaRPr>
          </a:p>
        </p:txBody>
      </p:sp>
      <p:graphicFrame>
        <p:nvGraphicFramePr>
          <p:cNvPr id="8" name="Diagrama 7">
            <a:extLst>
              <a:ext uri="{FF2B5EF4-FFF2-40B4-BE49-F238E27FC236}">
                <a16:creationId xmlns:a16="http://schemas.microsoft.com/office/drawing/2014/main" id="{F27B2042-F755-4444-97AB-B30ACB49DB13}"/>
              </a:ext>
            </a:extLst>
          </p:cNvPr>
          <p:cNvGraphicFramePr/>
          <p:nvPr>
            <p:extLst>
              <p:ext uri="{D42A27DB-BD31-4B8C-83A1-F6EECF244321}">
                <p14:modId xmlns:p14="http://schemas.microsoft.com/office/powerpoint/2010/main" val="1758390485"/>
              </p:ext>
            </p:extLst>
          </p:nvPr>
        </p:nvGraphicFramePr>
        <p:xfrm>
          <a:off x="2994660" y="2476500"/>
          <a:ext cx="4937760" cy="244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formas-eficientes-de-divulgar-na-internet.png">
            <a:extLst>
              <a:ext uri="{FF2B5EF4-FFF2-40B4-BE49-F238E27FC236}">
                <a16:creationId xmlns:a16="http://schemas.microsoft.com/office/drawing/2014/main" id="{A1C82381-969E-41DA-8DE3-2EAC1C2CDF9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20040" y="1293433"/>
            <a:ext cx="2555776" cy="1656184"/>
          </a:xfrm>
          <a:prstGeom prst="rect">
            <a:avLst/>
          </a:prstGeom>
        </p:spPr>
      </p:pic>
      <p:sp>
        <p:nvSpPr>
          <p:cNvPr id="10" name="CuadroTexto 9">
            <a:extLst>
              <a:ext uri="{FF2B5EF4-FFF2-40B4-BE49-F238E27FC236}">
                <a16:creationId xmlns:a16="http://schemas.microsoft.com/office/drawing/2014/main" id="{A650B725-40AE-4ECE-B552-2EC58D3F54AB}"/>
              </a:ext>
            </a:extLst>
          </p:cNvPr>
          <p:cNvSpPr txBox="1"/>
          <p:nvPr/>
        </p:nvSpPr>
        <p:spPr>
          <a:xfrm>
            <a:off x="2724180" y="1475194"/>
            <a:ext cx="3888432" cy="646331"/>
          </a:xfrm>
          <a:prstGeom prst="rect">
            <a:avLst/>
          </a:prstGeom>
          <a:solidFill>
            <a:srgbClr val="F42F63"/>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78409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425450" y="283673"/>
            <a:ext cx="7285990" cy="640198"/>
          </a:xfrm>
          <a:prstGeom prst="rect">
            <a:avLst/>
          </a:prstGeom>
          <a:noFill/>
          <a:ln>
            <a:noFill/>
          </a:ln>
        </p:spPr>
        <p:txBody>
          <a:bodyPr spcFirstLastPara="1" wrap="square" lIns="68575" tIns="34275" rIns="68575" bIns="34275" anchor="ctr" anchorCtr="0">
            <a:noAutofit/>
          </a:bodyPr>
          <a:lstStyle/>
          <a:p>
            <a:pPr lvl="0"/>
            <a:r>
              <a:rPr lang="es-ES" dirty="0"/>
              <a:t>Resultados y evidencias Por Fase</a:t>
            </a:r>
            <a:endParaRPr dirty="0"/>
          </a:p>
        </p:txBody>
      </p:sp>
      <p:pic>
        <p:nvPicPr>
          <p:cNvPr id="9" name="Imagen 8" descr="formas-eficientes-de-divulgar-na-internet.png">
            <a:extLst>
              <a:ext uri="{FF2B5EF4-FFF2-40B4-BE49-F238E27FC236}">
                <a16:creationId xmlns:a16="http://schemas.microsoft.com/office/drawing/2014/main" id="{A1C82381-969E-41DA-8DE3-2EAC1C2CDF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0040" y="1012746"/>
            <a:ext cx="2555776" cy="1656184"/>
          </a:xfrm>
          <a:prstGeom prst="rect">
            <a:avLst/>
          </a:prstGeom>
        </p:spPr>
      </p:pic>
      <p:sp>
        <p:nvSpPr>
          <p:cNvPr id="10" name="CuadroTexto 9">
            <a:extLst>
              <a:ext uri="{FF2B5EF4-FFF2-40B4-BE49-F238E27FC236}">
                <a16:creationId xmlns:a16="http://schemas.microsoft.com/office/drawing/2014/main" id="{A650B725-40AE-4ECE-B552-2EC58D3F54AB}"/>
              </a:ext>
            </a:extLst>
          </p:cNvPr>
          <p:cNvSpPr txBox="1"/>
          <p:nvPr/>
        </p:nvSpPr>
        <p:spPr>
          <a:xfrm>
            <a:off x="2680404" y="1087462"/>
            <a:ext cx="3888432" cy="646331"/>
          </a:xfrm>
          <a:prstGeom prst="rect">
            <a:avLst/>
          </a:prstGeom>
          <a:solidFill>
            <a:srgbClr val="F42F63"/>
          </a:solidFill>
        </p:spPr>
        <p:txBody>
          <a:bodyPr wrap="square" rtlCol="0">
            <a:spAutoFit/>
          </a:bodyPr>
          <a:lstStyle/>
          <a:p>
            <a:r>
              <a:rPr lang="es-ES" sz="3600" b="1" dirty="0">
                <a:solidFill>
                  <a:schemeClr val="bg1"/>
                </a:solidFill>
                <a:latin typeface="Century Gothic"/>
                <a:cs typeface="Century Gothic"/>
              </a:rPr>
              <a:t>1. Convocatoria</a:t>
            </a:r>
          </a:p>
        </p:txBody>
      </p:sp>
      <p:sp>
        <p:nvSpPr>
          <p:cNvPr id="6" name="Abrir llave 5">
            <a:extLst>
              <a:ext uri="{FF2B5EF4-FFF2-40B4-BE49-F238E27FC236}">
                <a16:creationId xmlns:a16="http://schemas.microsoft.com/office/drawing/2014/main" id="{21268F1B-AD11-4FEF-8DAD-3D157D314F08}"/>
              </a:ext>
            </a:extLst>
          </p:cNvPr>
          <p:cNvSpPr/>
          <p:nvPr/>
        </p:nvSpPr>
        <p:spPr>
          <a:xfrm rot="5400000" flipH="1">
            <a:off x="4022651" y="1285227"/>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B38A76D4-05D4-4FF7-BBA6-996A877B7FB6}"/>
              </a:ext>
            </a:extLst>
          </p:cNvPr>
          <p:cNvSpPr txBox="1"/>
          <p:nvPr/>
        </p:nvSpPr>
        <p:spPr>
          <a:xfrm>
            <a:off x="4624620" y="4707728"/>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pic>
        <p:nvPicPr>
          <p:cNvPr id="2" name="Imagen 1">
            <a:extLst>
              <a:ext uri="{FF2B5EF4-FFF2-40B4-BE49-F238E27FC236}">
                <a16:creationId xmlns:a16="http://schemas.microsoft.com/office/drawing/2014/main" id="{2478CA81-4F46-42EE-A000-0FA5ECD38A84}"/>
              </a:ext>
            </a:extLst>
          </p:cNvPr>
          <p:cNvPicPr>
            <a:picLocks noChangeAspect="1"/>
          </p:cNvPicPr>
          <p:nvPr/>
        </p:nvPicPr>
        <p:blipFill>
          <a:blip r:embed="rId4"/>
          <a:stretch>
            <a:fillRect/>
          </a:stretch>
        </p:blipFill>
        <p:spPr>
          <a:xfrm>
            <a:off x="3027689" y="1844570"/>
            <a:ext cx="1596931" cy="2659380"/>
          </a:xfrm>
          <a:prstGeom prst="rect">
            <a:avLst/>
          </a:prstGeom>
        </p:spPr>
      </p:pic>
      <p:pic>
        <p:nvPicPr>
          <p:cNvPr id="3" name="Imagen 2">
            <a:extLst>
              <a:ext uri="{FF2B5EF4-FFF2-40B4-BE49-F238E27FC236}">
                <a16:creationId xmlns:a16="http://schemas.microsoft.com/office/drawing/2014/main" id="{67918F9F-C617-4711-B641-7FFEFE006C7F}"/>
              </a:ext>
            </a:extLst>
          </p:cNvPr>
          <p:cNvPicPr>
            <a:picLocks noChangeAspect="1"/>
          </p:cNvPicPr>
          <p:nvPr/>
        </p:nvPicPr>
        <p:blipFill>
          <a:blip r:embed="rId5"/>
          <a:stretch>
            <a:fillRect/>
          </a:stretch>
        </p:blipFill>
        <p:spPr>
          <a:xfrm>
            <a:off x="4776493" y="1844570"/>
            <a:ext cx="2011680" cy="2514600"/>
          </a:xfrm>
          <a:prstGeom prst="rect">
            <a:avLst/>
          </a:prstGeom>
        </p:spPr>
      </p:pic>
      <p:pic>
        <p:nvPicPr>
          <p:cNvPr id="11" name="Imagen 10">
            <a:extLst>
              <a:ext uri="{FF2B5EF4-FFF2-40B4-BE49-F238E27FC236}">
                <a16:creationId xmlns:a16="http://schemas.microsoft.com/office/drawing/2014/main" id="{12DB5824-3B84-4FEA-8B02-A56642FB4F3B}"/>
              </a:ext>
            </a:extLst>
          </p:cNvPr>
          <p:cNvPicPr>
            <a:picLocks noChangeAspect="1"/>
          </p:cNvPicPr>
          <p:nvPr/>
        </p:nvPicPr>
        <p:blipFill>
          <a:blip r:embed="rId6"/>
          <a:stretch>
            <a:fillRect/>
          </a:stretch>
        </p:blipFill>
        <p:spPr>
          <a:xfrm>
            <a:off x="6956010" y="1401907"/>
            <a:ext cx="1973190" cy="2324735"/>
          </a:xfrm>
          <a:prstGeom prst="rect">
            <a:avLst/>
          </a:prstGeom>
        </p:spPr>
      </p:pic>
    </p:spTree>
    <p:extLst>
      <p:ext uri="{BB962C8B-B14F-4D97-AF65-F5344CB8AC3E}">
        <p14:creationId xmlns:p14="http://schemas.microsoft.com/office/powerpoint/2010/main" val="2641802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425450" y="394155"/>
            <a:ext cx="7285990" cy="640198"/>
          </a:xfrm>
          <a:prstGeom prst="rect">
            <a:avLst/>
          </a:prstGeom>
          <a:noFill/>
          <a:ln>
            <a:noFill/>
          </a:ln>
        </p:spPr>
        <p:txBody>
          <a:bodyPr spcFirstLastPara="1" wrap="square" lIns="68575" tIns="34275" rIns="68575" bIns="34275" anchor="ctr" anchorCtr="0">
            <a:noAutofit/>
          </a:bodyPr>
          <a:lstStyle/>
          <a:p>
            <a:pPr lvl="0"/>
            <a:r>
              <a:rPr lang="es-ES" dirty="0"/>
              <a:t>Resultados y evidencias Por Fase</a:t>
            </a:r>
            <a:endParaRPr dirty="0"/>
          </a:p>
        </p:txBody>
      </p:sp>
      <p:pic>
        <p:nvPicPr>
          <p:cNvPr id="8" name="Imagen 7" descr="1_F90RgC5qsazvMyuwOoNqtw.jpeg">
            <a:extLst>
              <a:ext uri="{FF2B5EF4-FFF2-40B4-BE49-F238E27FC236}">
                <a16:creationId xmlns:a16="http://schemas.microsoft.com/office/drawing/2014/main" id="{B884CDA2-80A9-42E5-BE41-40E49B65043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35281" y="1176185"/>
            <a:ext cx="2103522" cy="1574636"/>
          </a:xfrm>
          <a:prstGeom prst="rect">
            <a:avLst/>
          </a:prstGeom>
        </p:spPr>
      </p:pic>
      <p:graphicFrame>
        <p:nvGraphicFramePr>
          <p:cNvPr id="11" name="Diagrama 10">
            <a:extLst>
              <a:ext uri="{FF2B5EF4-FFF2-40B4-BE49-F238E27FC236}">
                <a16:creationId xmlns:a16="http://schemas.microsoft.com/office/drawing/2014/main" id="{99DE397D-E466-47B1-B811-3249E2F81FBD}"/>
              </a:ext>
            </a:extLst>
          </p:cNvPr>
          <p:cNvGraphicFramePr/>
          <p:nvPr>
            <p:extLst>
              <p:ext uri="{D42A27DB-BD31-4B8C-83A1-F6EECF244321}">
                <p14:modId xmlns:p14="http://schemas.microsoft.com/office/powerpoint/2010/main" val="3977286402"/>
              </p:ext>
            </p:extLst>
          </p:nvPr>
        </p:nvGraphicFramePr>
        <p:xfrm>
          <a:off x="2964180" y="1994207"/>
          <a:ext cx="4892040" cy="3078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adroTexto 11">
            <a:extLst>
              <a:ext uri="{FF2B5EF4-FFF2-40B4-BE49-F238E27FC236}">
                <a16:creationId xmlns:a16="http://schemas.microsoft.com/office/drawing/2014/main" id="{2FEDF518-4296-4EB8-B4B3-F7291E12521F}"/>
              </a:ext>
            </a:extLst>
          </p:cNvPr>
          <p:cNvSpPr txBox="1"/>
          <p:nvPr/>
        </p:nvSpPr>
        <p:spPr>
          <a:xfrm>
            <a:off x="2181240" y="1449303"/>
            <a:ext cx="6457920" cy="523220"/>
          </a:xfrm>
          <a:prstGeom prst="rect">
            <a:avLst/>
          </a:prstGeom>
          <a:solidFill>
            <a:srgbClr val="F42F63">
              <a:alpha val="90000"/>
            </a:srgbClr>
          </a:solidFill>
        </p:spPr>
        <p:txBody>
          <a:bodyPr wrap="square" rtlCol="0">
            <a:spAutoFit/>
          </a:bodyPr>
          <a:lstStyle/>
          <a:p>
            <a:r>
              <a:rPr lang="es-ES" sz="2800" b="1" dirty="0">
                <a:solidFill>
                  <a:schemeClr val="bg1"/>
                </a:solidFill>
                <a:latin typeface="Century Gothic"/>
                <a:cs typeface="Century Gothic"/>
              </a:rPr>
              <a:t>2. Recepción de Participaciones</a:t>
            </a:r>
          </a:p>
        </p:txBody>
      </p:sp>
      <p:sp>
        <p:nvSpPr>
          <p:cNvPr id="2" name="CuadroTexto 1">
            <a:extLst>
              <a:ext uri="{FF2B5EF4-FFF2-40B4-BE49-F238E27FC236}">
                <a16:creationId xmlns:a16="http://schemas.microsoft.com/office/drawing/2014/main" id="{FD7BA33A-BDC6-4278-A8F1-1A43B5F77BDD}"/>
              </a:ext>
            </a:extLst>
          </p:cNvPr>
          <p:cNvSpPr txBox="1"/>
          <p:nvPr/>
        </p:nvSpPr>
        <p:spPr>
          <a:xfrm>
            <a:off x="106681" y="3512820"/>
            <a:ext cx="2857499" cy="738664"/>
          </a:xfrm>
          <a:prstGeom prst="rect">
            <a:avLst/>
          </a:prstGeom>
          <a:noFill/>
        </p:spPr>
        <p:txBody>
          <a:bodyPr wrap="square" rtlCol="0">
            <a:spAutoFit/>
          </a:bodyPr>
          <a:lstStyle/>
          <a:p>
            <a:r>
              <a:rPr lang="es-CO" dirty="0">
                <a:solidFill>
                  <a:srgbClr val="0066CD"/>
                </a:solidFill>
                <a:latin typeface="Century Gothic" charset="0"/>
                <a:ea typeface="MS PGothic" charset="0"/>
                <a:sym typeface="Work Sans"/>
              </a:rPr>
              <a:t>Todas las preguntas fueron resueltas durante la actividad de participación.</a:t>
            </a:r>
          </a:p>
        </p:txBody>
      </p:sp>
    </p:spTree>
    <p:extLst>
      <p:ext uri="{BB962C8B-B14F-4D97-AF65-F5344CB8AC3E}">
        <p14:creationId xmlns:p14="http://schemas.microsoft.com/office/powerpoint/2010/main" val="261529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Imagen 2">
            <a:extLst>
              <a:ext uri="{FF2B5EF4-FFF2-40B4-BE49-F238E27FC236}">
                <a16:creationId xmlns:a16="http://schemas.microsoft.com/office/drawing/2014/main" id="{867B6AA6-7B68-4C2B-A61F-53E39C70ACE2}"/>
              </a:ext>
            </a:extLst>
          </p:cNvPr>
          <p:cNvPicPr>
            <a:picLocks noChangeAspect="1"/>
          </p:cNvPicPr>
          <p:nvPr/>
        </p:nvPicPr>
        <p:blipFill>
          <a:blip r:embed="rId3"/>
          <a:stretch>
            <a:fillRect/>
          </a:stretch>
        </p:blipFill>
        <p:spPr>
          <a:xfrm>
            <a:off x="230003" y="533400"/>
            <a:ext cx="4686923" cy="3497580"/>
          </a:xfrm>
          <a:prstGeom prst="rect">
            <a:avLst/>
          </a:prstGeom>
        </p:spPr>
      </p:pic>
      <p:pic>
        <p:nvPicPr>
          <p:cNvPr id="4" name="Imagen 3">
            <a:extLst>
              <a:ext uri="{FF2B5EF4-FFF2-40B4-BE49-F238E27FC236}">
                <a16:creationId xmlns:a16="http://schemas.microsoft.com/office/drawing/2014/main" id="{52CB0161-2096-48F7-8C33-F807EEDEA8D7}"/>
              </a:ext>
            </a:extLst>
          </p:cNvPr>
          <p:cNvPicPr>
            <a:picLocks noChangeAspect="1"/>
          </p:cNvPicPr>
          <p:nvPr/>
        </p:nvPicPr>
        <p:blipFill>
          <a:blip r:embed="rId4"/>
          <a:stretch>
            <a:fillRect/>
          </a:stretch>
        </p:blipFill>
        <p:spPr>
          <a:xfrm>
            <a:off x="5313166" y="281940"/>
            <a:ext cx="3502622" cy="4206240"/>
          </a:xfrm>
          <a:prstGeom prst="rect">
            <a:avLst/>
          </a:prstGeom>
        </p:spPr>
      </p:pic>
      <p:sp>
        <p:nvSpPr>
          <p:cNvPr id="5" name="Rectángulo 4">
            <a:extLst>
              <a:ext uri="{FF2B5EF4-FFF2-40B4-BE49-F238E27FC236}">
                <a16:creationId xmlns:a16="http://schemas.microsoft.com/office/drawing/2014/main" id="{45411578-1050-4860-B9B0-1B21623212E9}"/>
              </a:ext>
            </a:extLst>
          </p:cNvPr>
          <p:cNvSpPr/>
          <p:nvPr/>
        </p:nvSpPr>
        <p:spPr>
          <a:xfrm>
            <a:off x="573231" y="4334291"/>
            <a:ext cx="2175596" cy="553998"/>
          </a:xfrm>
          <a:prstGeom prst="rect">
            <a:avLst/>
          </a:prstGeom>
        </p:spPr>
        <p:txBody>
          <a:bodyPr wrap="none">
            <a:spAutoFit/>
          </a:bodyPr>
          <a:lstStyle/>
          <a:p>
            <a:r>
              <a:rPr lang="es-ES" sz="3000" dirty="0">
                <a:solidFill>
                  <a:srgbClr val="0066CD"/>
                </a:solidFill>
                <a:latin typeface="Work Sans Light"/>
                <a:sym typeface="Work Sans Light"/>
              </a:rPr>
              <a:t>Evidencias</a:t>
            </a:r>
            <a:endParaRPr lang="es-CO" sz="3000" dirty="0">
              <a:solidFill>
                <a:srgbClr val="0066CD"/>
              </a:solidFill>
              <a:latin typeface="Work Sans Light"/>
              <a:sym typeface="Work Sans Light"/>
            </a:endParaRPr>
          </a:p>
        </p:txBody>
      </p:sp>
    </p:spTree>
    <p:extLst>
      <p:ext uri="{BB962C8B-B14F-4D97-AF65-F5344CB8AC3E}">
        <p14:creationId xmlns:p14="http://schemas.microsoft.com/office/powerpoint/2010/main" val="246888511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4349</TotalTime>
  <Words>442</Words>
  <Application>Microsoft Office PowerPoint</Application>
  <PresentationFormat>Presentación en pantalla (16:9)</PresentationFormat>
  <Paragraphs>60</Paragraphs>
  <Slides>16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Work Sans</vt:lpstr>
      <vt:lpstr>Work Sans SemiBold</vt:lpstr>
      <vt:lpstr>MS PGothic</vt:lpstr>
      <vt:lpstr>Century Gothic</vt:lpstr>
      <vt:lpstr>Work Sans Light</vt:lpstr>
      <vt:lpstr>Presidencia de Colomba</vt:lpstr>
      <vt:lpstr>Presentación de PowerPoint</vt:lpstr>
      <vt:lpstr>Informe de Resultados Ejercicio de diálogo Ejercicio de participación: Realizar a la actividad de socialización de la estrategia de comunicación efectiva para la convivencia, enfocada en los avances del proceso de paz.</vt:lpstr>
      <vt:lpstr>Contenido</vt:lpstr>
      <vt:lpstr>Introducción</vt:lpstr>
      <vt:lpstr>Objetivo del Informe</vt:lpstr>
      <vt:lpstr>Resultados y evidencias Por Fase</vt:lpstr>
      <vt:lpstr>Resultados y evidencias Por Fase</vt:lpstr>
      <vt:lpstr>Resultados y evidencias Por Fase</vt:lpstr>
      <vt:lpstr>Presentación de PowerPoint</vt:lpstr>
      <vt:lpstr>Presentación de PowerPoint</vt:lpstr>
      <vt:lpstr>Presentación de PowerPoint</vt:lpstr>
      <vt:lpstr>Resultados y evidencias Por Fase</vt:lpstr>
      <vt:lpstr>Logro del Objetivo Planteado</vt:lpstr>
      <vt:lpstr>Conclusiones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Libia Marlen Alba Lopez</dc:creator>
  <cp:lastModifiedBy>Libia Marlen Alba Lopez</cp:lastModifiedBy>
  <cp:revision>36</cp:revision>
  <dcterms:modified xsi:type="dcterms:W3CDTF">2018-12-28T16:04:16Z</dcterms:modified>
</cp:coreProperties>
</file>