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64" r:id="rId6"/>
    <p:sldId id="272" r:id="rId7"/>
    <p:sldId id="392" r:id="rId8"/>
    <p:sldId id="412" r:id="rId9"/>
    <p:sldId id="273" r:id="rId10"/>
    <p:sldId id="393" r:id="rId11"/>
    <p:sldId id="395" r:id="rId12"/>
    <p:sldId id="399" r:id="rId13"/>
    <p:sldId id="396" r:id="rId14"/>
    <p:sldId id="400" r:id="rId15"/>
    <p:sldId id="410" r:id="rId16"/>
    <p:sldId id="411" r:id="rId17"/>
    <p:sldId id="397" r:id="rId18"/>
    <p:sldId id="401" r:id="rId19"/>
    <p:sldId id="415" r:id="rId20"/>
    <p:sldId id="398" r:id="rId21"/>
    <p:sldId id="408" r:id="rId22"/>
    <p:sldId id="409" r:id="rId23"/>
    <p:sldId id="407" r:id="rId24"/>
    <p:sldId id="413" r:id="rId25"/>
    <p:sldId id="414" r:id="rId26"/>
    <p:sldId id="263" r:id="rId27"/>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a Marlen Alba Lopez" initials="LMAL" lastIdx="9" clrIdx="0">
    <p:extLst>
      <p:ext uri="{19B8F6BF-5375-455C-9EA6-DF929625EA0E}">
        <p15:presenceInfo xmlns:p15="http://schemas.microsoft.com/office/powerpoint/2012/main" userId="S-1-5-21-906791275-476758700-3757903968-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0" autoAdjust="0"/>
  </p:normalViewPr>
  <p:slideViewPr>
    <p:cSldViewPr>
      <p:cViewPr varScale="1">
        <p:scale>
          <a:sx n="65" d="100"/>
          <a:sy n="65" d="100"/>
        </p:scale>
        <p:origin x="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Canal de</a:t>
            </a:r>
            <a:r>
              <a:rPr lang="en-US" baseline="0" dirty="0"/>
              <a:t> recepción </a:t>
            </a:r>
            <a:r>
              <a:rPr lang="en-US" dirty="0"/>
              <a:t>Preguntas Ciudadanas</a:t>
            </a:r>
          </a:p>
        </c:rich>
      </c:tx>
      <c:overlay val="0"/>
    </c:title>
    <c:autoTitleDeleted val="0"/>
    <c:plotArea>
      <c:layout/>
      <c:doughnutChart>
        <c:varyColors val="1"/>
        <c:ser>
          <c:idx val="0"/>
          <c:order val="0"/>
          <c:tx>
            <c:strRef>
              <c:f>Hoja1!$E$6</c:f>
              <c:strCache>
                <c:ptCount val="1"/>
                <c:pt idx="0">
                  <c:v>No. De Preguntas</c:v>
                </c:pt>
              </c:strCache>
            </c:strRef>
          </c:tx>
          <c:dPt>
            <c:idx val="1"/>
            <c:bubble3D val="0"/>
            <c:spPr>
              <a:solidFill>
                <a:srgbClr val="C0504D"/>
              </a:solidFill>
            </c:spPr>
            <c:extLst>
              <c:ext xmlns:c16="http://schemas.microsoft.com/office/drawing/2014/chart" uri="{C3380CC4-5D6E-409C-BE32-E72D297353CC}">
                <c16:uniqueId val="{00000001-5A2F-445E-BDAC-A9871BF65375}"/>
              </c:ext>
            </c:extLst>
          </c:dPt>
          <c:dLbls>
            <c:spPr>
              <a:noFill/>
              <a:ln>
                <a:noFill/>
              </a:ln>
              <a:effectLst/>
            </c:spPr>
            <c:txPr>
              <a:bodyPr/>
              <a:lstStyle/>
              <a:p>
                <a:pPr>
                  <a:defRPr sz="1400"/>
                </a:pPr>
                <a:endParaRPr lang="es-CO"/>
              </a:p>
            </c:txPr>
            <c:showLegendKey val="0"/>
            <c:showVal val="0"/>
            <c:showCatName val="0"/>
            <c:showSerName val="0"/>
            <c:showPercent val="1"/>
            <c:showBubbleSize val="0"/>
            <c:showLeaderLines val="1"/>
            <c:extLst>
              <c:ext xmlns:c15="http://schemas.microsoft.com/office/drawing/2012/chart" uri="{CE6537A1-D6FC-4f65-9D91-7224C49458BB}"/>
            </c:extLst>
          </c:dLbls>
          <c:cat>
            <c:strRef>
              <c:f>Hoja1!$D$7:$D$9</c:f>
              <c:strCache>
                <c:ptCount val="3"/>
                <c:pt idx="0">
                  <c:v>Entrevista ciudadana</c:v>
                </c:pt>
                <c:pt idx="1">
                  <c:v>Facebook</c:v>
                </c:pt>
                <c:pt idx="2">
                  <c:v>Mensajes de texto</c:v>
                </c:pt>
              </c:strCache>
            </c:strRef>
          </c:cat>
          <c:val>
            <c:numRef>
              <c:f>Hoja1!$E$7:$E$9</c:f>
              <c:numCache>
                <c:formatCode>General</c:formatCode>
                <c:ptCount val="3"/>
                <c:pt idx="0">
                  <c:v>1</c:v>
                </c:pt>
                <c:pt idx="1">
                  <c:v>38</c:v>
                </c:pt>
                <c:pt idx="2">
                  <c:v>4</c:v>
                </c:pt>
              </c:numCache>
            </c:numRef>
          </c:val>
          <c:extLst>
            <c:ext xmlns:c16="http://schemas.microsoft.com/office/drawing/2014/chart" uri="{C3380CC4-5D6E-409C-BE32-E72D297353CC}">
              <c16:uniqueId val="{00000002-5A2F-445E-BDAC-A9871BF65375}"/>
            </c:ext>
          </c:extLst>
        </c:ser>
        <c:dLbls>
          <c:showLegendKey val="0"/>
          <c:showVal val="0"/>
          <c:showCatName val="0"/>
          <c:showSerName val="0"/>
          <c:showPercent val="1"/>
          <c:showBubbleSize val="0"/>
          <c:showLeaderLines val="1"/>
        </c:dLbls>
        <c:firstSliceAng val="0"/>
        <c:holeSize val="50"/>
      </c:doughnutChart>
    </c:plotArea>
    <c:legend>
      <c:legendPos val="r"/>
      <c:legendEntry>
        <c:idx val="0"/>
        <c:txPr>
          <a:bodyPr/>
          <a:lstStyle/>
          <a:p>
            <a:pPr>
              <a:defRPr sz="1200"/>
            </a:pPr>
            <a:endParaRPr lang="es-CO"/>
          </a:p>
        </c:txPr>
      </c:legendEntry>
      <c:legendEntry>
        <c:idx val="1"/>
        <c:txPr>
          <a:bodyPr/>
          <a:lstStyle/>
          <a:p>
            <a:pPr>
              <a:defRPr sz="1200"/>
            </a:pPr>
            <a:endParaRPr lang="es-CO"/>
          </a:p>
        </c:txPr>
      </c:legendEntry>
      <c:legendEntry>
        <c:idx val="2"/>
        <c:txPr>
          <a:bodyPr/>
          <a:lstStyle/>
          <a:p>
            <a:pPr>
              <a:defRPr sz="1200"/>
            </a:pPr>
            <a:endParaRPr lang="es-CO"/>
          </a:p>
        </c:txPr>
      </c:legendEntry>
      <c:layout>
        <c:manualLayout>
          <c:xMode val="edge"/>
          <c:yMode val="edge"/>
          <c:x val="0.67819235362737496"/>
          <c:y val="0.38591331732371598"/>
          <c:w val="0.30857994945006101"/>
          <c:h val="0.3264485035850719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CO" sz="1600" dirty="0"/>
              <a:t>Grupo</a:t>
            </a:r>
            <a:r>
              <a:rPr lang="es-CO" sz="1600" baseline="0" dirty="0"/>
              <a:t> de Interés?</a:t>
            </a:r>
            <a:endParaRPr lang="es-CO" sz="1600" dirty="0"/>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0555555555556E-2"/>
          <c:y val="0.43362642169728799"/>
          <c:w val="0.81388888888888899"/>
          <c:h val="0.48293635170603699"/>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Hoja1!$C$8:$C$13</c:f>
              <c:strCache>
                <c:ptCount val="6"/>
                <c:pt idx="0">
                  <c:v>Gobierno</c:v>
                </c:pt>
                <c:pt idx="1">
                  <c:v>Sector TIC</c:v>
                </c:pt>
                <c:pt idx="2">
                  <c:v>Ciudadanía </c:v>
                </c:pt>
                <c:pt idx="3">
                  <c:v>Veeduría C.</c:v>
                </c:pt>
                <c:pt idx="4">
                  <c:v>Organización S.</c:v>
                </c:pt>
                <c:pt idx="5">
                  <c:v>Servidor Público</c:v>
                </c:pt>
              </c:strCache>
            </c:strRef>
          </c:cat>
          <c:val>
            <c:numRef>
              <c:f>Hoja1!$D$8:$D$13</c:f>
              <c:numCache>
                <c:formatCode>General</c:formatCode>
                <c:ptCount val="6"/>
                <c:pt idx="0">
                  <c:v>2</c:v>
                </c:pt>
                <c:pt idx="1">
                  <c:v>3</c:v>
                </c:pt>
                <c:pt idx="2">
                  <c:v>11</c:v>
                </c:pt>
                <c:pt idx="3">
                  <c:v>1</c:v>
                </c:pt>
                <c:pt idx="4">
                  <c:v>1</c:v>
                </c:pt>
                <c:pt idx="5">
                  <c:v>8</c:v>
                </c:pt>
              </c:numCache>
            </c:numRef>
          </c:val>
          <c:extLst>
            <c:ext xmlns:c16="http://schemas.microsoft.com/office/drawing/2014/chart" uri="{C3380CC4-5D6E-409C-BE32-E72D297353CC}">
              <c16:uniqueId val="{00000000-DD5C-4CA0-88B5-59364B8BC0F2}"/>
            </c:ext>
          </c:extLst>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sz="1400" dirty="0"/>
              <a:t>Medio</a:t>
            </a:r>
            <a:r>
              <a:rPr lang="es-CO" sz="1400" baseline="0" dirty="0"/>
              <a:t> por el que se enteró del Evento?</a:t>
            </a:r>
            <a:endParaRPr lang="es-CO" sz="1400" dirty="0"/>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4.30555555555555E-2"/>
          <c:y val="0.35239246135899699"/>
          <c:w val="0.81388888888888899"/>
          <c:h val="0.55011300670749497"/>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Hoja1!$C$27:$C$32</c:f>
              <c:strCache>
                <c:ptCount val="6"/>
                <c:pt idx="0">
                  <c:v>Página Web</c:v>
                </c:pt>
                <c:pt idx="1">
                  <c:v>Redes Sociales</c:v>
                </c:pt>
                <c:pt idx="2">
                  <c:v>Otro</c:v>
                </c:pt>
                <c:pt idx="3">
                  <c:v>Teléfono</c:v>
                </c:pt>
                <c:pt idx="4">
                  <c:v>Radio </c:v>
                </c:pt>
                <c:pt idx="5">
                  <c:v>Televisión</c:v>
                </c:pt>
              </c:strCache>
            </c:strRef>
          </c:cat>
          <c:val>
            <c:numRef>
              <c:f>Hoja1!$D$27:$D$32</c:f>
              <c:numCache>
                <c:formatCode>General</c:formatCode>
                <c:ptCount val="6"/>
                <c:pt idx="0">
                  <c:v>6</c:v>
                </c:pt>
                <c:pt idx="1">
                  <c:v>16</c:v>
                </c:pt>
                <c:pt idx="2">
                  <c:v>4</c:v>
                </c:pt>
                <c:pt idx="3">
                  <c:v>0</c:v>
                </c:pt>
                <c:pt idx="4">
                  <c:v>0</c:v>
                </c:pt>
                <c:pt idx="5">
                  <c:v>0</c:v>
                </c:pt>
              </c:numCache>
            </c:numRef>
          </c:val>
          <c:extLst>
            <c:ext xmlns:c16="http://schemas.microsoft.com/office/drawing/2014/chart" uri="{C3380CC4-5D6E-409C-BE32-E72D297353CC}">
              <c16:uniqueId val="{00000000-1496-4327-8AB5-184E6BA7A69D}"/>
            </c:ext>
          </c:extLst>
        </c:ser>
        <c:dLbls>
          <c:showLegendKey val="0"/>
          <c:showVal val="0"/>
          <c:showCatName val="0"/>
          <c:showSerName val="0"/>
          <c:showPercent val="1"/>
          <c:showBubbleSize val="0"/>
          <c:showLeaderLines val="1"/>
        </c:dLbls>
      </c:pie3DChart>
    </c:plotArea>
    <c:legend>
      <c:legendPos val="t"/>
      <c:layout>
        <c:manualLayout>
          <c:xMode val="edge"/>
          <c:yMode val="edge"/>
          <c:x val="0.75277777777777799"/>
          <c:y val="0.22673629337999399"/>
          <c:w val="0.22222222222222199"/>
          <c:h val="0.35686533974919799"/>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a:t> Utilidad de la Información suministrada?</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Hoja1!$C$59:$C$62</c:f>
              <c:strCache>
                <c:ptCount val="4"/>
                <c:pt idx="0">
                  <c:v>Muy Satisfecho</c:v>
                </c:pt>
                <c:pt idx="1">
                  <c:v>Bueno</c:v>
                </c:pt>
                <c:pt idx="2">
                  <c:v>Regular</c:v>
                </c:pt>
                <c:pt idx="3">
                  <c:v>Malo</c:v>
                </c:pt>
              </c:strCache>
            </c:strRef>
          </c:cat>
          <c:val>
            <c:numRef>
              <c:f>Hoja1!$D$59:$D$62</c:f>
              <c:numCache>
                <c:formatCode>General</c:formatCode>
                <c:ptCount val="4"/>
                <c:pt idx="0">
                  <c:v>19</c:v>
                </c:pt>
                <c:pt idx="1">
                  <c:v>7</c:v>
                </c:pt>
                <c:pt idx="2">
                  <c:v>0</c:v>
                </c:pt>
                <c:pt idx="3">
                  <c:v>0</c:v>
                </c:pt>
              </c:numCache>
            </c:numRef>
          </c:val>
          <c:extLst>
            <c:ext xmlns:c16="http://schemas.microsoft.com/office/drawing/2014/chart" uri="{C3380CC4-5D6E-409C-BE32-E72D297353CC}">
              <c16:uniqueId val="{00000000-9F2C-4BC2-8A2F-93C224D872D8}"/>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CO" dirty="0"/>
              <a:t>Presentación en lenguaje claro?</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Hoja1!$C$78:$C$81</c:f>
              <c:strCache>
                <c:ptCount val="4"/>
                <c:pt idx="0">
                  <c:v>Muy Satisfecho</c:v>
                </c:pt>
                <c:pt idx="1">
                  <c:v>Bueno</c:v>
                </c:pt>
                <c:pt idx="2">
                  <c:v>Regular</c:v>
                </c:pt>
                <c:pt idx="3">
                  <c:v>Malo</c:v>
                </c:pt>
              </c:strCache>
            </c:strRef>
          </c:cat>
          <c:val>
            <c:numRef>
              <c:f>Hoja1!$D$78:$D$81</c:f>
              <c:numCache>
                <c:formatCode>General</c:formatCode>
                <c:ptCount val="4"/>
                <c:pt idx="0">
                  <c:v>20</c:v>
                </c:pt>
                <c:pt idx="1">
                  <c:v>6</c:v>
                </c:pt>
                <c:pt idx="2">
                  <c:v>0</c:v>
                </c:pt>
                <c:pt idx="3">
                  <c:v>0</c:v>
                </c:pt>
              </c:numCache>
            </c:numRef>
          </c:val>
          <c:extLst>
            <c:ext xmlns:c16="http://schemas.microsoft.com/office/drawing/2014/chart" uri="{C3380CC4-5D6E-409C-BE32-E72D297353CC}">
              <c16:uniqueId val="{00000000-FE7F-4120-879C-D1AACBECA58A}"/>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CO" sz="1800" dirty="0"/>
              <a:t>Información</a:t>
            </a:r>
            <a:r>
              <a:rPr lang="es-CO" sz="1800" baseline="0" dirty="0"/>
              <a:t> suministrada durante el evento</a:t>
            </a:r>
            <a:endParaRPr lang="es-CO" sz="18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Hoja1!$C$43:$C$46</c:f>
              <c:strCache>
                <c:ptCount val="4"/>
                <c:pt idx="0">
                  <c:v>Muy Satisfecho</c:v>
                </c:pt>
                <c:pt idx="1">
                  <c:v>Bueno</c:v>
                </c:pt>
                <c:pt idx="2">
                  <c:v>Regular</c:v>
                </c:pt>
                <c:pt idx="3">
                  <c:v>Malo</c:v>
                </c:pt>
              </c:strCache>
            </c:strRef>
          </c:cat>
          <c:val>
            <c:numRef>
              <c:f>Hoja1!$D$43:$D$46</c:f>
              <c:numCache>
                <c:formatCode>General</c:formatCode>
                <c:ptCount val="4"/>
                <c:pt idx="0">
                  <c:v>21</c:v>
                </c:pt>
                <c:pt idx="1">
                  <c:v>5</c:v>
                </c:pt>
                <c:pt idx="2">
                  <c:v>0</c:v>
                </c:pt>
                <c:pt idx="3">
                  <c:v>0</c:v>
                </c:pt>
              </c:numCache>
            </c:numRef>
          </c:val>
          <c:extLst>
            <c:ext xmlns:c16="http://schemas.microsoft.com/office/drawing/2014/chart" uri="{C3380CC4-5D6E-409C-BE32-E72D297353CC}">
              <c16:uniqueId val="{00000000-32E3-4A20-BD7D-6621869E1416}"/>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Participaría Nuevamente?</a:t>
            </a:r>
          </a:p>
        </c:rich>
      </c:tx>
      <c:overlay val="0"/>
    </c:title>
    <c:autoTitleDeleted val="0"/>
    <c:plotArea>
      <c:layout/>
      <c:doughnut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Hoja1!$C$107:$C$108</c:f>
              <c:strCache>
                <c:ptCount val="2"/>
                <c:pt idx="0">
                  <c:v>SI</c:v>
                </c:pt>
                <c:pt idx="1">
                  <c:v>NO</c:v>
                </c:pt>
              </c:strCache>
            </c:strRef>
          </c:cat>
          <c:val>
            <c:numRef>
              <c:f>Hoja1!$D$107:$D$108</c:f>
              <c:numCache>
                <c:formatCode>General</c:formatCode>
                <c:ptCount val="2"/>
                <c:pt idx="0">
                  <c:v>26</c:v>
                </c:pt>
                <c:pt idx="1">
                  <c:v>0</c:v>
                </c:pt>
              </c:numCache>
            </c:numRef>
          </c:val>
          <c:extLst>
            <c:ext xmlns:c16="http://schemas.microsoft.com/office/drawing/2014/chart" uri="{C3380CC4-5D6E-409C-BE32-E72D297353CC}">
              <c16:uniqueId val="{00000000-0A4F-4702-A3DE-6B534EF17D84}"/>
            </c:ext>
          </c:extLst>
        </c:ser>
        <c:dLbls>
          <c:showLegendKey val="0"/>
          <c:showVal val="0"/>
          <c:showCatName val="0"/>
          <c:showSerName val="0"/>
          <c:showPercent val="1"/>
          <c:showBubbleSize val="0"/>
          <c:showLeaderLines val="1"/>
        </c:dLbls>
        <c:firstSliceAng val="0"/>
        <c:holeSize val="50"/>
      </c:doughnutChart>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CO" sz="1600" dirty="0"/>
              <a:t>Recomendaría</a:t>
            </a:r>
            <a:r>
              <a:rPr lang="es-CO" sz="1600" baseline="0" dirty="0"/>
              <a:t> a otros participar?</a:t>
            </a:r>
            <a:endParaRPr lang="es-CO" sz="1600" dirty="0"/>
          </a:p>
        </c:rich>
      </c:tx>
      <c:layout>
        <c:manualLayout>
          <c:xMode val="edge"/>
          <c:yMode val="edge"/>
          <c:x val="0.21089234765877099"/>
          <c:y val="3.1387164379769898E-2"/>
        </c:manualLayout>
      </c:layout>
      <c:overlay val="0"/>
    </c:title>
    <c:autoTitleDeleted val="0"/>
    <c:plotArea>
      <c:layout/>
      <c:doughnut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Hoja1!$C$124:$C$125</c:f>
              <c:strCache>
                <c:ptCount val="2"/>
                <c:pt idx="0">
                  <c:v>SI</c:v>
                </c:pt>
                <c:pt idx="1">
                  <c:v>NO</c:v>
                </c:pt>
              </c:strCache>
            </c:strRef>
          </c:cat>
          <c:val>
            <c:numRef>
              <c:f>Hoja1!$D$124:$D$125</c:f>
              <c:numCache>
                <c:formatCode>General</c:formatCode>
                <c:ptCount val="2"/>
                <c:pt idx="0">
                  <c:v>26</c:v>
                </c:pt>
                <c:pt idx="1">
                  <c:v>0</c:v>
                </c:pt>
              </c:numCache>
            </c:numRef>
          </c:val>
          <c:extLst>
            <c:ext xmlns:c16="http://schemas.microsoft.com/office/drawing/2014/chart" uri="{C3380CC4-5D6E-409C-BE32-E72D297353CC}">
              <c16:uniqueId val="{00000000-7722-41CC-8601-36876235E96C}"/>
            </c:ext>
          </c:extLst>
        </c:ser>
        <c:dLbls>
          <c:showLegendKey val="0"/>
          <c:showVal val="0"/>
          <c:showCatName val="0"/>
          <c:showSerName val="0"/>
          <c:showPercent val="1"/>
          <c:showBubbleSize val="0"/>
          <c:showLeaderLines val="1"/>
        </c:dLbls>
        <c:firstSliceAng val="0"/>
        <c:holeSize val="50"/>
      </c:doughnutChart>
    </c:plotArea>
    <c:legend>
      <c:legendPos val="r"/>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CO" sz="1600" dirty="0"/>
              <a:t>Logística del evento (horario, medios utilizados)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Hoja1!$C$93:$C$96</c:f>
              <c:strCache>
                <c:ptCount val="4"/>
                <c:pt idx="0">
                  <c:v>Muy Satisfecho</c:v>
                </c:pt>
                <c:pt idx="1">
                  <c:v>Bueno</c:v>
                </c:pt>
                <c:pt idx="2">
                  <c:v>Regular</c:v>
                </c:pt>
                <c:pt idx="3">
                  <c:v>Malo</c:v>
                </c:pt>
              </c:strCache>
            </c:strRef>
          </c:cat>
          <c:val>
            <c:numRef>
              <c:f>Hoja1!$D$93:$D$96</c:f>
              <c:numCache>
                <c:formatCode>General</c:formatCode>
                <c:ptCount val="4"/>
                <c:pt idx="0">
                  <c:v>18</c:v>
                </c:pt>
                <c:pt idx="1">
                  <c:v>8</c:v>
                </c:pt>
                <c:pt idx="2">
                  <c:v>0</c:v>
                </c:pt>
                <c:pt idx="3">
                  <c:v>0</c:v>
                </c:pt>
              </c:numCache>
            </c:numRef>
          </c:val>
          <c:extLst>
            <c:ext xmlns:c16="http://schemas.microsoft.com/office/drawing/2014/chart" uri="{C3380CC4-5D6E-409C-BE32-E72D297353CC}">
              <c16:uniqueId val="{00000000-708F-4276-8409-33D2BE6AEA3C}"/>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3-05T07:58:55.532" idx="1">
    <p:pos x="10" y="10"/>
    <p:text/>
    <p:extLst>
      <p:ext uri="{C676402C-5697-4E1C-873F-D02D1690AC5C}">
        <p15:threadingInfo xmlns:p15="http://schemas.microsoft.com/office/powerpoint/2012/main" timeZoneBias="300"/>
      </p:ext>
    </p:extLst>
  </p:cm>
  <p:cm authorId="1" dt="2018-03-05T07:59:06.413" idx="2">
    <p:pos x="5760" y="1842"/>
    <p:text>canales de divulgación los establecidos por el áreas responsable de la actividad, para convocar y hacer participe a los grupsod e interés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5T08:00:01.749" idx="3">
    <p:pos x="10" y="10"/>
    <p:text>Incluya las evidencias de la convocatoria que realizó su área como se muestra en el ejemplo</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5T08:01:50.754" idx="6">
    <p:pos x="10" y="10"/>
    <p:text/>
    <p:extLst>
      <p:ext uri="{C676402C-5697-4E1C-873F-D02D1690AC5C}">
        <p15:threadingInfo xmlns:p15="http://schemas.microsoft.com/office/powerpoint/2012/main" timeZoneBias="300"/>
      </p:ext>
    </p:extLst>
  </p:cm>
  <p:cm authorId="1" dt="2018-03-05T08:01:54.161" idx="7">
    <p:pos x="5760" y="1842"/>
    <p:text>Incluya los canales utilizados por su área para este ejercicio</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a:t>
          </a:r>
          <a:r>
            <a:rPr lang="es-ES" dirty="0">
              <a:solidFill>
                <a:schemeClr val="tx1"/>
              </a:solidFill>
              <a:latin typeface="Century Gothic"/>
              <a:cs typeface="Century Gothic"/>
            </a:rPr>
            <a:t>Logro del Objetivo Planteado </a:t>
          </a:r>
        </a:p>
        <a:p>
          <a:pPr rtl="0"/>
          <a:endParaRPr lang="es-CO" dirty="0">
            <a:latin typeface="Century Gothic"/>
            <a:cs typeface="Century Gothic"/>
          </a:endParaRP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2DC725D3-443C-402F-BC23-8192CEC13CE1}">
      <dgm:prSet/>
      <dgm:spPr/>
      <dgm:t>
        <a:bodyPr/>
        <a:lstStyle/>
        <a:p>
          <a:pPr rtl="0"/>
          <a:endParaRPr lang="es-CO" dirty="0">
            <a:latin typeface="Century Gothic"/>
            <a:cs typeface="Century Gothic"/>
          </a:endParaRPr>
        </a:p>
        <a:p>
          <a:pPr rtl="0"/>
          <a:r>
            <a:rPr lang="es-CO" dirty="0">
              <a:latin typeface="Century Gothic"/>
              <a:cs typeface="Century Gothic"/>
            </a:rPr>
            <a:t>6.  Conclusiones</a:t>
          </a:r>
        </a:p>
      </dgm:t>
    </dgm:pt>
    <dgm:pt modelId="{CE2AF008-BE1B-4FF3-B257-2D9D88B9DB58}" type="parTrans" cxnId="{FD380DA8-A42F-497D-811B-0EB5CF521BDE}">
      <dgm:prSet/>
      <dgm:spPr/>
      <dgm:t>
        <a:bodyPr/>
        <a:lstStyle/>
        <a:p>
          <a:endParaRPr lang="es-ES"/>
        </a:p>
      </dgm:t>
    </dgm:pt>
    <dgm:pt modelId="{63252692-17F1-4EC8-BC66-005831450944}" type="sibTrans" cxnId="{FD380DA8-A42F-497D-811B-0EB5CF521BDE}">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6"/>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6"/>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6" custLinFactNeighborY="-32997"/>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6" custLinFactNeighborY="-17917"/>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6" custLinFactNeighborY="-49362"/>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6" custLinFactNeighborX="321" custLinFactNeighborY="-22130"/>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6" custLinFactNeighborY="-73986"/>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6" custLinFactNeighborY="-33572"/>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6" custLinFactNeighborY="-82804"/>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6" custLinFactNeighborX="376" custLinFactNeighborY="-58660"/>
      <dgm:spPr/>
    </dgm:pt>
    <dgm:pt modelId="{8C3B64E8-1FE5-0246-8A7D-3CB1991337BF}" type="pres">
      <dgm:prSet presAssocID="{E4014F6F-0BB4-A049-8E3E-E98F90EAF4A3}" presName="vert1" presStyleCnt="0"/>
      <dgm:spPr/>
    </dgm:pt>
    <dgm:pt modelId="{9319ACE0-AD29-471F-8997-D384EB8B03E7}" type="pres">
      <dgm:prSet presAssocID="{2DC725D3-443C-402F-BC23-8192CEC13CE1}" presName="thickLine" presStyleLbl="alignNode1" presStyleIdx="5" presStyleCnt="6" custLinFactNeighborX="540" custLinFactNeighborY="-98392"/>
      <dgm:spPr/>
    </dgm:pt>
    <dgm:pt modelId="{5C88B180-0D14-4464-B634-93429A262D74}" type="pres">
      <dgm:prSet presAssocID="{2DC725D3-443C-402F-BC23-8192CEC13CE1}" presName="horz1" presStyleCnt="0"/>
      <dgm:spPr/>
    </dgm:pt>
    <dgm:pt modelId="{0CDB71CE-E74D-4CD2-8036-3697A97BB42A}" type="pres">
      <dgm:prSet presAssocID="{2DC725D3-443C-402F-BC23-8192CEC13CE1}" presName="tx1" presStyleLbl="revTx" presStyleIdx="5" presStyleCnt="6" custLinFactY="-19306" custLinFactNeighborY="-100000"/>
      <dgm:spPr/>
    </dgm:pt>
    <dgm:pt modelId="{5C7593AF-A31A-4FD2-B7A6-BF0D425BE657}" type="pres">
      <dgm:prSet presAssocID="{2DC725D3-443C-402F-BC23-8192CEC13CE1}"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6F8F2D73-FF3D-4C24-AC38-4ABE65799383}" type="presOf" srcId="{2DC725D3-443C-402F-BC23-8192CEC13CE1}" destId="{0CDB71CE-E74D-4CD2-8036-3697A97BB42A}"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FD380DA8-A42F-497D-811B-0EB5CF521BDE}" srcId="{C3424423-4EE0-6A44-AFD4-2EE01C2A78C1}" destId="{2DC725D3-443C-402F-BC23-8192CEC13CE1}" srcOrd="5" destOrd="0" parTransId="{CE2AF008-BE1B-4FF3-B257-2D9D88B9DB58}" sibTransId="{63252692-17F1-4EC8-BC66-005831450944}"/>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 modelId="{6BA1E719-B76D-4E53-8429-1CE9ABE5B362}" type="presParOf" srcId="{D647C2C7-F22A-DD46-958B-BD5DAE872FC2}" destId="{9319ACE0-AD29-471F-8997-D384EB8B03E7}" srcOrd="10" destOrd="0" presId="urn:microsoft.com/office/officeart/2008/layout/LinedList"/>
    <dgm:cxn modelId="{4C7EABA8-145F-4AAD-B459-6F3C98E4D196}" type="presParOf" srcId="{D647C2C7-F22A-DD46-958B-BD5DAE872FC2}" destId="{5C88B180-0D14-4464-B634-93429A262D74}" srcOrd="11" destOrd="0" presId="urn:microsoft.com/office/officeart/2008/layout/LinedList"/>
    <dgm:cxn modelId="{63DF44DF-9684-465D-AADA-8835EBC156B1}" type="presParOf" srcId="{5C88B180-0D14-4464-B634-93429A262D74}" destId="{0CDB71CE-E74D-4CD2-8036-3697A97BB42A}" srcOrd="0" destOrd="0" presId="urn:microsoft.com/office/officeart/2008/layout/LinedList"/>
    <dgm:cxn modelId="{2E82D646-1567-4F96-B2B0-503200BC4CA5}" type="presParOf" srcId="{5C88B180-0D14-4464-B634-93429A262D74}" destId="{5C7593AF-A31A-4FD2-B7A6-BF0D425BE6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Emisión de respuestas a los ciudadanos</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chemeClr val="tx1"/>
              </a:solidFill>
              <a:latin typeface="Century Gothic"/>
              <a:cs typeface="Century Gothic"/>
            </a:rPr>
            <a:t>Página Web </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chemeClr val="tx1"/>
              </a:solidFill>
              <a:latin typeface="Century Gothic"/>
              <a:cs typeface="Century Gothic"/>
            </a:rPr>
            <a:t>Redes sociales MinTIC</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chemeClr val="tx1"/>
              </a:solidFill>
              <a:latin typeface="Century Gothic"/>
              <a:cs typeface="Century Gothic"/>
            </a:rPr>
            <a:t>Canal tv Institucional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chemeClr val="tx1"/>
              </a:solidFill>
              <a:latin typeface="Century Gothic"/>
              <a:cs typeface="Century Gothic"/>
            </a:rPr>
            <a:t>4 de Julio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9798C804-6152-7543-B3F3-757B04174F5F}" type="presOf" srcId="{279CC453-9AE1-F54A-AA32-5A2141B93499}" destId="{33856ABD-FE89-0A47-8127-DEB52D7BDD06}" srcOrd="1" destOrd="0" presId="urn:microsoft.com/office/officeart/2008/layout/HalfCircleOrganizationChar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AD6CE32-FCA3-3840-A20D-99B831A54E92}" type="presOf" srcId="{C5D5A2FA-259A-434A-996B-FE244BBEAA83}" destId="{230459C3-E4CC-E644-9121-0B365E27905C}"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4BE9DB9B-5497-634E-9AF8-FD7F1FB53409}" type="presOf" srcId="{C5D5A2FA-259A-434A-996B-FE244BBEAA83}" destId="{E9B6678D-6252-0941-AA07-E10EA0D28DB2}" srcOrd="1" destOrd="0" presId="urn:microsoft.com/office/officeart/2008/layout/HalfCircleOrganizationChart"/>
    <dgm:cxn modelId="{3B827FA0-B284-B343-8260-82E5A1277A10}" srcId="{9A379C43-F480-D547-8897-8A0D16C011BB}" destId="{C5D5A2FA-259A-434A-996B-FE244BBEAA83}" srcOrd="2" destOrd="0" parTransId="{FF86A46D-C192-3442-B397-F6F7AE4722DE}" sibTransId="{E898B8C4-7186-5D4C-8DBA-FF247B320B7B}"/>
    <dgm:cxn modelId="{06AD1DA7-60C9-FB48-BBB9-5F6AFE37E32C}" type="presOf" srcId="{ED44E6B1-AB73-014B-9BA9-8EA9F0CDBBCE}" destId="{21939A10-52C2-D04E-9C99-0369DDB0F683}" srcOrd="1" destOrd="0" presId="urn:microsoft.com/office/officeart/2008/layout/HalfCircleOrganizationChart"/>
    <dgm:cxn modelId="{C79525B6-ACA3-114A-9DBA-B1A6F7B48C52}" type="presOf" srcId="{24D40FC0-65C1-6542-B7BD-1F9E85745B53}" destId="{A70879B7-C8CB-BF48-92C3-DBB2A4F9AE83}" srcOrd="0" destOrd="0" presId="urn:microsoft.com/office/officeart/2008/layout/HalfCircleOrganizationChart"/>
    <dgm:cxn modelId="{CA5A0FBC-B497-B241-955F-653BC2B182F5}" type="presOf" srcId="{279CC453-9AE1-F54A-AA32-5A2141B93499}" destId="{4825EBD1-E01A-D749-819F-6D46FBEB8AC3}" srcOrd="0" destOrd="0" presId="urn:microsoft.com/office/officeart/2008/layout/HalfCircleOrganizationChart"/>
    <dgm:cxn modelId="{22E00FC4-9C57-1B44-852A-DFC3E6305A7D}" type="presOf" srcId="{FF86A46D-C192-3442-B397-F6F7AE4722DE}" destId="{997BF230-F5A4-5044-BAC7-E6DCAE903C5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D8130D76-B93A-2845-BBBA-8E81384AD5F3}" type="presParOf" srcId="{74D8884F-8CD2-F843-9E15-A0D9FA684C79}" destId="{A70879B7-C8CB-BF48-92C3-DBB2A4F9AE83}" srcOrd="2" destOrd="0" presId="urn:microsoft.com/office/officeart/2008/layout/HalfCircleOrganizationChart"/>
    <dgm:cxn modelId="{C745355C-726C-FB4B-9795-55FAA353FE5A}" type="presParOf" srcId="{74D8884F-8CD2-F843-9E15-A0D9FA684C79}" destId="{19A6394F-B4A2-234C-859C-AD478D078E24}" srcOrd="3" destOrd="0" presId="urn:microsoft.com/office/officeart/2008/layout/HalfCircleOrganizationChart"/>
    <dgm:cxn modelId="{6DA6EBF2-E3E7-714E-A478-8D745007EE97}" type="presParOf" srcId="{19A6394F-B4A2-234C-859C-AD478D078E24}" destId="{CD281404-1240-2147-B480-E973D68BD0C3}" srcOrd="0" destOrd="0" presId="urn:microsoft.com/office/officeart/2008/layout/HalfCircleOrganizationChart"/>
    <dgm:cxn modelId="{81232278-E27C-B949-A783-E4221FABA711}" type="presParOf" srcId="{CD281404-1240-2147-B480-E973D68BD0C3}" destId="{4825EBD1-E01A-D749-819F-6D46FBEB8AC3}" srcOrd="0" destOrd="0" presId="urn:microsoft.com/office/officeart/2008/layout/HalfCircleOrganizationChart"/>
    <dgm:cxn modelId="{C977CD46-4442-2444-9946-3BAEB8510BB1}" type="presParOf" srcId="{CD281404-1240-2147-B480-E973D68BD0C3}" destId="{1EA665B7-768E-1F4F-B9FC-D368EB114D8E}" srcOrd="1" destOrd="0" presId="urn:microsoft.com/office/officeart/2008/layout/HalfCircleOrganizationChart"/>
    <dgm:cxn modelId="{FA75DCD4-EF18-1A4D-AB0E-241E06F763B0}" type="presParOf" srcId="{CD281404-1240-2147-B480-E973D68BD0C3}" destId="{2A0FFB8A-B43A-8048-B165-3BE51FE548B4}" srcOrd="2" destOrd="0" presId="urn:microsoft.com/office/officeart/2008/layout/HalfCircleOrganizationChart"/>
    <dgm:cxn modelId="{A0ED027F-39AC-F244-9405-4856B4A1D522}" type="presParOf" srcId="{CD281404-1240-2147-B480-E973D68BD0C3}" destId="{33856ABD-FE89-0A47-8127-DEB52D7BDD06}" srcOrd="3" destOrd="0" presId="urn:microsoft.com/office/officeart/2008/layout/HalfCircleOrganizationChart"/>
    <dgm:cxn modelId="{26919505-1B38-FE46-BBE7-60491C676BF3}" type="presParOf" srcId="{19A6394F-B4A2-234C-859C-AD478D078E24}" destId="{8092BCE0-B509-7343-8962-8D88585B5F60}" srcOrd="1" destOrd="0" presId="urn:microsoft.com/office/officeart/2008/layout/HalfCircleOrganizationChart"/>
    <dgm:cxn modelId="{A9C6A9EC-39B5-C641-B37B-5E81BCA27E26}" type="presParOf" srcId="{19A6394F-B4A2-234C-859C-AD478D078E24}" destId="{06611A66-D228-014B-98F0-393DFF997768}" srcOrd="2" destOrd="0" presId="urn:microsoft.com/office/officeart/2008/layout/HalfCircleOrganizationChart"/>
    <dgm:cxn modelId="{38A04069-CD83-AB41-BF5D-74343F2D7815}" type="presParOf" srcId="{74D8884F-8CD2-F843-9E15-A0D9FA684C79}" destId="{997BF230-F5A4-5044-BAC7-E6DCAE903C53}" srcOrd="4" destOrd="0" presId="urn:microsoft.com/office/officeart/2008/layout/HalfCircleOrganizationChart"/>
    <dgm:cxn modelId="{4CC70CBB-D195-BF47-A1D4-FEA09DD42BFF}" type="presParOf" srcId="{74D8884F-8CD2-F843-9E15-A0D9FA684C79}" destId="{39B2E56A-6B03-564B-B214-E992776852F5}" srcOrd="5" destOrd="0" presId="urn:microsoft.com/office/officeart/2008/layout/HalfCircleOrganizationChart"/>
    <dgm:cxn modelId="{D11333CA-EDEF-CD4D-9CF4-853852D03550}" type="presParOf" srcId="{39B2E56A-6B03-564B-B214-E992776852F5}" destId="{1F28EE29-1FBA-F949-9559-A13099341C02}" srcOrd="0" destOrd="0" presId="urn:microsoft.com/office/officeart/2008/layout/HalfCircleOrganizationChart"/>
    <dgm:cxn modelId="{2E0D5678-13D6-4C41-A439-252EFC6628AB}" type="presParOf" srcId="{1F28EE29-1FBA-F949-9559-A13099341C02}" destId="{230459C3-E4CC-E644-9121-0B365E27905C}" srcOrd="0" destOrd="0" presId="urn:microsoft.com/office/officeart/2008/layout/HalfCircleOrganizationChart"/>
    <dgm:cxn modelId="{4B42B031-00FB-DA45-9B1E-E53233224B77}" type="presParOf" srcId="{1F28EE29-1FBA-F949-9559-A13099341C02}" destId="{7530FDAC-8880-1344-8BD5-65952AAC983F}" srcOrd="1" destOrd="0" presId="urn:microsoft.com/office/officeart/2008/layout/HalfCircleOrganizationChart"/>
    <dgm:cxn modelId="{A8583F4E-D6F2-194C-91C6-699B44C6FB12}" type="presParOf" srcId="{1F28EE29-1FBA-F949-9559-A13099341C02}" destId="{6CA74667-9235-6048-A814-13C0C21D101B}" srcOrd="2" destOrd="0" presId="urn:microsoft.com/office/officeart/2008/layout/HalfCircleOrganizationChart"/>
    <dgm:cxn modelId="{9F8366A2-8874-1D4B-A38C-1038D0297D1B}" type="presParOf" srcId="{1F28EE29-1FBA-F949-9559-A13099341C02}" destId="{E9B6678D-6252-0941-AA07-E10EA0D28DB2}" srcOrd="3" destOrd="0" presId="urn:microsoft.com/office/officeart/2008/layout/HalfCircleOrganizationChart"/>
    <dgm:cxn modelId="{901EE419-1FC6-EC41-A256-6D3C25F3CB57}" type="presParOf" srcId="{39B2E56A-6B03-564B-B214-E992776852F5}" destId="{7EAC5D69-567E-1B43-ABCE-38854EBEA9BA}" srcOrd="1" destOrd="0" presId="urn:microsoft.com/office/officeart/2008/layout/HalfCircleOrganizationChart"/>
    <dgm:cxn modelId="{B98403DD-6F90-4D48-BD41-9AA18741C444}" type="presParOf" srcId="{39B2E56A-6B03-564B-B214-E992776852F5}" destId="{72D18CDB-EED9-DE4A-BE65-5DBDA1F86C9C}"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000000"/>
              </a:solidFill>
              <a:latin typeface="Century Gothic"/>
              <a:cs typeface="Century Gothic"/>
            </a:rPr>
            <a:t>Mensajes de texto SMS</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000000"/>
              </a:solidFill>
              <a:latin typeface="Century Gothic"/>
              <a:cs typeface="Century Gothic"/>
            </a:rPr>
            <a:t>Facebook</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000000"/>
              </a:solidFill>
              <a:latin typeface="Century Gothic"/>
              <a:cs typeface="Century Gothic"/>
            </a:rPr>
            <a:t>Entrevista a  ciudadano en campo</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000000"/>
              </a:solidFill>
              <a:latin typeface="Century Gothic"/>
              <a:cs typeface="Century Gothic"/>
            </a:rPr>
            <a:t>7 de Julio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custScaleX="122187">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custScaleX="113988">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0C7D3618-69C0-634B-BA65-27D15127F1F2}" type="presOf" srcId="{C5D5A2FA-259A-434A-996B-FE244BBEAA83}" destId="{E9B6678D-6252-0941-AA07-E10EA0D28DB2}"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893A2634-DD55-424E-8070-F2F41C131CCF}" type="presOf" srcId="{8C530203-C177-1840-9235-27A350689D08}" destId="{15A11A9A-F0C6-4649-9217-5515AF013A50}" srcOrd="0" destOrd="0" presId="urn:microsoft.com/office/officeart/2008/layout/HalfCircleOrganizationChart"/>
    <dgm:cxn modelId="{137E6D35-F729-584D-8D69-C7DD7A60206B}" type="presOf" srcId="{FF86A46D-C192-3442-B397-F6F7AE4722DE}" destId="{997BF230-F5A4-5044-BAC7-E6DCAE903C53}"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78A8B270-EB74-4D45-B9E3-D550199BDAF0}" type="presOf" srcId="{2F58A870-1856-534C-8E0A-CD4BA57E4FE5}" destId="{8C2C6230-8858-2341-B7A0-B81F3E855DA0}" srcOrd="1"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0F399090-7EF9-4349-8BD7-832F79D2FFAC}" type="presOf" srcId="{2F58A870-1856-534C-8E0A-CD4BA57E4FE5}" destId="{3E26C303-0E08-904E-91E0-A48082DCDF42}" srcOrd="0" destOrd="0" presId="urn:microsoft.com/office/officeart/2008/layout/HalfCircleOrganizationChart"/>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3B827FA0-B284-B343-8260-82E5A1277A10}" srcId="{9A379C43-F480-D547-8897-8A0D16C011BB}" destId="{C5D5A2FA-259A-434A-996B-FE244BBEAA83}" srcOrd="2" destOrd="0" parTransId="{FF86A46D-C192-3442-B397-F6F7AE4722DE}" sibTransId="{E898B8C4-7186-5D4C-8DBA-FF247B320B7B}"/>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84A529F0-F740-B748-A343-641A977E06DC}" type="presOf" srcId="{C5D5A2FA-259A-434A-996B-FE244BBEAA83}" destId="{230459C3-E4CC-E644-9121-0B365E27905C}"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EAFC3F76-0CEB-4E48-9FA5-4E78B69BC7C7}" type="presParOf" srcId="{74D8884F-8CD2-F843-9E15-A0D9FA684C79}" destId="{15A11A9A-F0C6-4649-9217-5515AF013A50}" srcOrd="0" destOrd="0" presId="urn:microsoft.com/office/officeart/2008/layout/HalfCircleOrganizationChart"/>
    <dgm:cxn modelId="{3F0CF84F-4595-704D-95FD-C2A7B7A23143}" type="presParOf" srcId="{74D8884F-8CD2-F843-9E15-A0D9FA684C79}" destId="{31870E1B-A78E-5940-92A1-21513BB0E6BF}" srcOrd="1" destOrd="0" presId="urn:microsoft.com/office/officeart/2008/layout/HalfCircleOrganizationChart"/>
    <dgm:cxn modelId="{4EBC93F6-FBE8-2E4D-BB33-A8C91631C28D}" type="presParOf" srcId="{31870E1B-A78E-5940-92A1-21513BB0E6BF}" destId="{F22A6882-7DBB-7C49-B9AE-8FB19B633704}" srcOrd="0" destOrd="0" presId="urn:microsoft.com/office/officeart/2008/layout/HalfCircleOrganizationChart"/>
    <dgm:cxn modelId="{442EFE6D-9C41-B148-9BAB-DBE2A1144624}" type="presParOf" srcId="{F22A6882-7DBB-7C49-B9AE-8FB19B633704}" destId="{3E26C303-0E08-904E-91E0-A48082DCDF42}" srcOrd="0" destOrd="0" presId="urn:microsoft.com/office/officeart/2008/layout/HalfCircleOrganizationChart"/>
    <dgm:cxn modelId="{ACD51F87-597D-FA4A-B2E8-2AAC9E164B4C}" type="presParOf" srcId="{F22A6882-7DBB-7C49-B9AE-8FB19B633704}" destId="{3A5640E4-5522-0B40-AE57-BA98A300423B}" srcOrd="1" destOrd="0" presId="urn:microsoft.com/office/officeart/2008/layout/HalfCircleOrganizationChart"/>
    <dgm:cxn modelId="{113C6132-A52A-5443-B46B-512E09EDF622}" type="presParOf" srcId="{F22A6882-7DBB-7C49-B9AE-8FB19B633704}" destId="{C0DDB4D9-3CCF-4F4F-8AF0-DADDABE619F9}" srcOrd="2" destOrd="0" presId="urn:microsoft.com/office/officeart/2008/layout/HalfCircleOrganizationChart"/>
    <dgm:cxn modelId="{44434336-E387-BB4D-99F0-8B1FC727C9E1}" type="presParOf" srcId="{F22A6882-7DBB-7C49-B9AE-8FB19B633704}" destId="{8C2C6230-8858-2341-B7A0-B81F3E855DA0}" srcOrd="3" destOrd="0" presId="urn:microsoft.com/office/officeart/2008/layout/HalfCircleOrganizationChart"/>
    <dgm:cxn modelId="{B62A59E4-AD00-A149-92F5-781973F9AE36}" type="presParOf" srcId="{31870E1B-A78E-5940-92A1-21513BB0E6BF}" destId="{8783D474-FD82-DD4A-A847-DACAD639A027}" srcOrd="1" destOrd="0" presId="urn:microsoft.com/office/officeart/2008/layout/HalfCircleOrganizationChart"/>
    <dgm:cxn modelId="{E303D4C4-541D-B94A-A830-E4B8B5F181B9}" type="presParOf" srcId="{31870E1B-A78E-5940-92A1-21513BB0E6BF}" destId="{E52B1625-AC70-E148-951B-D780DB5DF7D4}" srcOrd="2" destOrd="0" presId="urn:microsoft.com/office/officeart/2008/layout/HalfCircleOrganizationChart"/>
    <dgm:cxn modelId="{C153B61D-11F2-C34E-B8A4-17D5703ADA8A}" type="presParOf" srcId="{74D8884F-8CD2-F843-9E15-A0D9FA684C79}" destId="{A70879B7-C8CB-BF48-92C3-DBB2A4F9AE83}" srcOrd="2" destOrd="0" presId="urn:microsoft.com/office/officeart/2008/layout/HalfCircleOrganizationChart"/>
    <dgm:cxn modelId="{066C9CC1-620D-114B-B7EC-16DCCA604F8F}" type="presParOf" srcId="{74D8884F-8CD2-F843-9E15-A0D9FA684C79}" destId="{19A6394F-B4A2-234C-859C-AD478D078E24}" srcOrd="3"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C638B8D2-B119-EE40-AE39-9099F0582C30}" type="presParOf" srcId="{74D8884F-8CD2-F843-9E15-A0D9FA684C79}" destId="{997BF230-F5A4-5044-BAC7-E6DCAE903C53}" srcOrd="4" destOrd="0" presId="urn:microsoft.com/office/officeart/2008/layout/HalfCircleOrganizationChart"/>
    <dgm:cxn modelId="{3658D872-0841-6447-9A0E-BC1448432BFF}" type="presParOf" srcId="{74D8884F-8CD2-F843-9E15-A0D9FA684C79}" destId="{39B2E56A-6B03-564B-B214-E992776852F5}" srcOrd="5" destOrd="0" presId="urn:microsoft.com/office/officeart/2008/layout/HalfCircleOrganizationChart"/>
    <dgm:cxn modelId="{FCA0806A-9B1F-BC48-AA6C-750A016FCF3B}" type="presParOf" srcId="{39B2E56A-6B03-564B-B214-E992776852F5}" destId="{1F28EE29-1FBA-F949-9559-A13099341C02}" srcOrd="0" destOrd="0" presId="urn:microsoft.com/office/officeart/2008/layout/HalfCircleOrganizationChart"/>
    <dgm:cxn modelId="{204E4CAF-982C-F94E-8E09-9E2945DE048F}" type="presParOf" srcId="{1F28EE29-1FBA-F949-9559-A13099341C02}" destId="{230459C3-E4CC-E644-9121-0B365E27905C}" srcOrd="0" destOrd="0" presId="urn:microsoft.com/office/officeart/2008/layout/HalfCircleOrganizationChart"/>
    <dgm:cxn modelId="{4607FD12-9004-564C-9460-C7CD6B56DBC8}" type="presParOf" srcId="{1F28EE29-1FBA-F949-9559-A13099341C02}" destId="{7530FDAC-8880-1344-8BD5-65952AAC983F}" srcOrd="1" destOrd="0" presId="urn:microsoft.com/office/officeart/2008/layout/HalfCircleOrganizationChart"/>
    <dgm:cxn modelId="{87A76105-831C-4F45-8806-ECA60B29AB93}" type="presParOf" srcId="{1F28EE29-1FBA-F949-9559-A13099341C02}" destId="{6CA74667-9235-6048-A814-13C0C21D101B}" srcOrd="2" destOrd="0" presId="urn:microsoft.com/office/officeart/2008/layout/HalfCircleOrganizationChart"/>
    <dgm:cxn modelId="{4F6D6E0E-F285-B543-B4A4-491B10976C16}" type="presParOf" srcId="{1F28EE29-1FBA-F949-9559-A13099341C02}" destId="{E9B6678D-6252-0941-AA07-E10EA0D28DB2}" srcOrd="3" destOrd="0" presId="urn:microsoft.com/office/officeart/2008/layout/HalfCircleOrganizationChart"/>
    <dgm:cxn modelId="{78B62FEA-2495-2C49-9CBD-223E87ADB3DF}" type="presParOf" srcId="{39B2E56A-6B03-564B-B214-E992776852F5}" destId="{7EAC5D69-567E-1B43-ABCE-38854EBEA9BA}" srcOrd="1" destOrd="0" presId="urn:microsoft.com/office/officeart/2008/layout/HalfCircleOrganizationChart"/>
    <dgm:cxn modelId="{D42B2BED-48ED-924F-93F2-FE728007144A}" type="presParOf" srcId="{39B2E56A-6B03-564B-B214-E992776852F5}" destId="{72D18CDB-EED9-DE4A-BE65-5DBDA1F86C9C}"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respuesta</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000000"/>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000000"/>
              </a:solidFill>
              <a:latin typeface="Century Gothic"/>
              <a:cs typeface="Century Gothic"/>
            </a:rPr>
            <a:t>Facebook </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000000"/>
              </a:solidFill>
              <a:latin typeface="Century Gothic"/>
              <a:cs typeface="Century Gothic"/>
            </a:rPr>
            <a:t>Redes sociales</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kern="1200" dirty="0">
              <a:solidFill>
                <a:srgbClr val="000000"/>
              </a:solidFill>
              <a:latin typeface="Century Gothic"/>
              <a:cs typeface="Century Gothic"/>
            </a:rPr>
            <a:t>6 de julio de 2018</a:t>
          </a: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41D42F3F-43C8-4B43-B2DD-B41B43723BFD}" type="presOf" srcId="{2F58A870-1856-534C-8E0A-CD4BA57E4FE5}" destId="{8C2C6230-8858-2341-B7A0-B81F3E855DA0}" srcOrd="1"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0E0FDB43-B8B1-D14F-A46D-2613B6CE98D8}" type="presOf" srcId="{8C530203-C177-1840-9235-27A350689D08}" destId="{15A11A9A-F0C6-4649-9217-5515AF013A50}"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82BBFF77-84FC-9B4F-8E24-88BCC0B9F770}" type="presOf" srcId="{279CC453-9AE1-F54A-AA32-5A2141B93499}" destId="{33856ABD-FE89-0A47-8127-DEB52D7BDD06}" srcOrd="1"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2"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E49C81EA-F569-424B-AC4F-9803902D50AC}" type="presOf" srcId="{2F58A870-1856-534C-8E0A-CD4BA57E4FE5}" destId="{3E26C303-0E08-904E-91E0-A48082DCDF42}" srcOrd="0"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96DE2FBD-2353-BF4F-89FE-0C7A91A44209}" type="presParOf" srcId="{74D8884F-8CD2-F843-9E15-A0D9FA684C79}" destId="{15A11A9A-F0C6-4649-9217-5515AF013A50}" srcOrd="0" destOrd="0" presId="urn:microsoft.com/office/officeart/2008/layout/HalfCircleOrganizationChart"/>
    <dgm:cxn modelId="{8D476690-5EA4-2D40-9FEF-0B32EFF75EE3}" type="presParOf" srcId="{74D8884F-8CD2-F843-9E15-A0D9FA684C79}" destId="{31870E1B-A78E-5940-92A1-21513BB0E6BF}" srcOrd="1" destOrd="0" presId="urn:microsoft.com/office/officeart/2008/layout/HalfCircleOrganizationChart"/>
    <dgm:cxn modelId="{D4467C86-5AAC-B74B-81D8-B7B7566428D7}" type="presParOf" srcId="{31870E1B-A78E-5940-92A1-21513BB0E6BF}" destId="{F22A6882-7DBB-7C49-B9AE-8FB19B633704}" srcOrd="0" destOrd="0" presId="urn:microsoft.com/office/officeart/2008/layout/HalfCircleOrganizationChart"/>
    <dgm:cxn modelId="{03B4D745-A729-6649-AC22-C826E14782A5}" type="presParOf" srcId="{F22A6882-7DBB-7C49-B9AE-8FB19B633704}" destId="{3E26C303-0E08-904E-91E0-A48082DCDF42}" srcOrd="0" destOrd="0" presId="urn:microsoft.com/office/officeart/2008/layout/HalfCircleOrganizationChart"/>
    <dgm:cxn modelId="{B2071C4A-FAF8-B04A-8E46-43943FB30393}" type="presParOf" srcId="{F22A6882-7DBB-7C49-B9AE-8FB19B633704}" destId="{3A5640E4-5522-0B40-AE57-BA98A300423B}" srcOrd="1" destOrd="0" presId="urn:microsoft.com/office/officeart/2008/layout/HalfCircleOrganizationChart"/>
    <dgm:cxn modelId="{3D9E69CC-829B-2C43-A1C6-9678FA6D5F5A}" type="presParOf" srcId="{F22A6882-7DBB-7C49-B9AE-8FB19B633704}" destId="{C0DDB4D9-3CCF-4F4F-8AF0-DADDABE619F9}" srcOrd="2" destOrd="0" presId="urn:microsoft.com/office/officeart/2008/layout/HalfCircleOrganizationChart"/>
    <dgm:cxn modelId="{719F393C-37E5-5D49-B2C9-45B251B23838}" type="presParOf" srcId="{F22A6882-7DBB-7C49-B9AE-8FB19B633704}" destId="{8C2C6230-8858-2341-B7A0-B81F3E855DA0}" srcOrd="3" destOrd="0" presId="urn:microsoft.com/office/officeart/2008/layout/HalfCircleOrganizationChart"/>
    <dgm:cxn modelId="{CDC6864D-2E71-2E47-AB5C-55478026C9CA}" type="presParOf" srcId="{31870E1B-A78E-5940-92A1-21513BB0E6BF}" destId="{8783D474-FD82-DD4A-A847-DACAD639A027}" srcOrd="1" destOrd="0" presId="urn:microsoft.com/office/officeart/2008/layout/HalfCircleOrganizationChart"/>
    <dgm:cxn modelId="{27B19207-7EB7-5844-A078-F6033502168E}" type="presParOf" srcId="{31870E1B-A78E-5940-92A1-21513BB0E6BF}" destId="{E52B1625-AC70-E148-951B-D780DB5DF7D4}" srcOrd="2" destOrd="0" presId="urn:microsoft.com/office/officeart/2008/layout/HalfCircleOrganizationChart"/>
    <dgm:cxn modelId="{575BBDF1-1845-2A4D-9401-C99F9AC0A7A7}" type="presParOf" srcId="{74D8884F-8CD2-F843-9E15-A0D9FA684C79}" destId="{A70879B7-C8CB-BF48-92C3-DBB2A4F9AE83}" srcOrd="2" destOrd="0" presId="urn:microsoft.com/office/officeart/2008/layout/HalfCircleOrganizationChart"/>
    <dgm:cxn modelId="{C95CA87A-7160-A241-940E-4101245E156C}" type="presParOf" srcId="{74D8884F-8CD2-F843-9E15-A0D9FA684C79}" destId="{19A6394F-B4A2-234C-859C-AD478D078E24}" srcOrd="3"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546CADB0-B04E-2F41-9CA5-05083FA9B98C}" type="presParOf" srcId="{74D8884F-8CD2-F843-9E15-A0D9FA684C79}" destId="{997BF230-F5A4-5044-BAC7-E6DCAE903C53}" srcOrd="4" destOrd="0" presId="urn:microsoft.com/office/officeart/2008/layout/HalfCircleOrganizationChart"/>
    <dgm:cxn modelId="{F24C4730-07B2-CA45-AF23-76AB7F1DA87C}" type="presParOf" srcId="{74D8884F-8CD2-F843-9E15-A0D9FA684C79}" destId="{39B2E56A-6B03-564B-B214-E992776852F5}" srcOrd="5"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000" b="1" dirty="0">
              <a:solidFill>
                <a:schemeClr val="tx1">
                  <a:lumMod val="75000"/>
                  <a:lumOff val="25000"/>
                </a:schemeClr>
              </a:solidFill>
              <a:latin typeface="Century Gothic"/>
              <a:cs typeface="Century Gothic"/>
            </a:rPr>
            <a:t>Fecha</a:t>
          </a:r>
        </a:p>
      </dgm:t>
    </dgm:pt>
    <dgm:pt modelId="{27D6FFBF-DD44-C547-9F56-8A5E4EB28996}" type="parTrans" cxnId="{21B5A087-3DCF-B04E-BB79-BA1FE91FC2E0}">
      <dgm:prSet/>
      <dgm:spPr/>
      <dgm:t>
        <a:bodyPr/>
        <a:lstStyle/>
        <a:p>
          <a:endParaRPr lang="es-ES" sz="28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28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000" b="1" dirty="0">
              <a:solidFill>
                <a:schemeClr val="tx1">
                  <a:lumMod val="75000"/>
                  <a:lumOff val="25000"/>
                </a:schemeClr>
              </a:solidFill>
              <a:latin typeface="Century Gothic"/>
              <a:cs typeface="Century Gothic"/>
            </a:rPr>
            <a:t>Canales de divulgación del informe</a:t>
          </a:r>
        </a:p>
      </dgm:t>
    </dgm:pt>
    <dgm:pt modelId="{BF367C2A-3752-4A47-ABD3-4CF361748499}" type="parTrans" cxnId="{BD20F088-11D6-0C46-A898-D9A1DF2F82B9}">
      <dgm:prSet/>
      <dgm:spPr/>
      <dgm:t>
        <a:bodyPr/>
        <a:lstStyle/>
        <a:p>
          <a:endParaRPr lang="es-ES" sz="28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28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000" dirty="0">
              <a:solidFill>
                <a:srgbClr val="000000"/>
              </a:solidFill>
              <a:latin typeface="Century Gothic"/>
              <a:cs typeface="Century Gothic"/>
            </a:rPr>
            <a:t>Página Web MinTIC</a:t>
          </a:r>
        </a:p>
      </dgm:t>
    </dgm:pt>
    <dgm:pt modelId="{8C530203-C177-1840-9235-27A350689D08}" type="parTrans" cxnId="{3F65906C-3541-D047-95AE-094CBDE676F6}">
      <dgm:prSet/>
      <dgm:spPr/>
      <dgm:t>
        <a:bodyPr/>
        <a:lstStyle/>
        <a:p>
          <a:endParaRPr lang="es-ES" sz="28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28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000" dirty="0">
              <a:solidFill>
                <a:srgbClr val="000000"/>
              </a:solidFill>
              <a:latin typeface="Century Gothic"/>
              <a:cs typeface="Century Gothic"/>
            </a:rPr>
            <a:t>8 de Agosto de 2018</a:t>
          </a:r>
        </a:p>
      </dgm:t>
    </dgm:pt>
    <dgm:pt modelId="{DB6768E8-ED1C-8146-810C-557BD9449728}" type="parTrans" cxnId="{698231C8-11FC-F14A-BF34-DC7D08983EE9}">
      <dgm:prSet/>
      <dgm:spPr/>
      <dgm:t>
        <a:bodyPr/>
        <a:lstStyle/>
        <a:p>
          <a:endParaRPr lang="es-ES" sz="28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28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custLinFactNeighborX="-116" custLinFactNeighborY="-7644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2"/>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custLinFactNeighborX="-76" custLinFactNeighborY="-70239">
        <dgm:presLayoutVars>
          <dgm:chPref val="3"/>
        </dgm:presLayoutVars>
      </dgm:prSet>
      <dgm:spPr/>
    </dgm:pt>
    <dgm:pt modelId="{3A5640E4-5522-0B40-AE57-BA98A300423B}" type="pres">
      <dgm:prSet presAssocID="{2F58A870-1856-534C-8E0A-CD4BA57E4FE5}" presName="topArc2" presStyleLbl="parChTrans1D1" presStyleIdx="6" presStyleCnt="8"/>
      <dgm:spPr/>
    </dgm:pt>
    <dgm:pt modelId="{C0DDB4D9-3CCF-4F4F-8AF0-DADDABE619F9}" type="pres">
      <dgm:prSet presAssocID="{2F58A870-1856-534C-8E0A-CD4BA57E4FE5}" presName="bottomArc2" presStyleLbl="parChTrans1D1" presStyleIdx="7" presStyleCnt="8"/>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73E022C2-5D1D-294B-B270-2AAF49E38F69}" type="pres">
      <dgm:prSet presAssocID="{9A379C43-F480-D547-8897-8A0D16C011BB}" presName="hierChild3" presStyleCnt="0"/>
      <dgm:spPr/>
    </dgm:pt>
  </dgm:ptLst>
  <dgm:cxnLst>
    <dgm:cxn modelId="{0AB29926-ED6C-6F44-B43A-F72B0AB2DCBD}" type="presOf" srcId="{8C530203-C177-1840-9235-27A350689D08}" destId="{15A11A9A-F0C6-4649-9217-5515AF013A50}" srcOrd="0" destOrd="0" presId="urn:microsoft.com/office/officeart/2008/layout/HalfCircleOrganizationChart"/>
    <dgm:cxn modelId="{702DB75E-9284-7240-8C7F-CAF9EF07A197}" type="presOf" srcId="{2F58A870-1856-534C-8E0A-CD4BA57E4FE5}" destId="{3E26C303-0E08-904E-91E0-A48082DCDF42}" srcOrd="0" destOrd="0" presId="urn:microsoft.com/office/officeart/2008/layout/HalfCircleOrganizationChart"/>
    <dgm:cxn modelId="{52603962-55FF-8745-8C78-63BE2ACF1A8D}" type="presOf" srcId="{9A379C43-F480-D547-8897-8A0D16C011BB}" destId="{30021C9B-C7D2-7C44-93A9-7D27F2315C2F}" srcOrd="1"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788054F-62CF-1849-A37D-9C1670A16175}" type="presOf" srcId="{DB6768E8-ED1C-8146-810C-557BD9449728}" destId="{07380D7F-603E-C543-8441-51E95CC4AA49}" srcOrd="0" destOrd="0" presId="urn:microsoft.com/office/officeart/2008/layout/HalfCircleOrganizationChart"/>
    <dgm:cxn modelId="{8FBB6F71-461E-424C-BF55-5C4899EC9433}" type="presOf" srcId="{ED44E6B1-AB73-014B-9BA9-8EA9F0CDBBCE}" destId="{16AA9619-8027-7448-9B5F-F09BB7415BBC}" srcOrd="0" destOrd="0" presId="urn:microsoft.com/office/officeart/2008/layout/HalfCircleOrganizationChart"/>
    <dgm:cxn modelId="{9B272658-83D5-B742-84EC-99096927E7F0}" type="presOf" srcId="{3F14E35D-A4F9-C64E-BA63-F79BD3E30231}" destId="{71E2F7B3-6092-BC42-9E14-ED1EC4724099}" srcOrd="0" destOrd="0" presId="urn:microsoft.com/office/officeart/2008/layout/HalfCircleOrganizationChart"/>
    <dgm:cxn modelId="{BEF2907A-3F10-6540-8AAB-AD972DE4DCC8}" type="presOf" srcId="{9A379C43-F480-D547-8897-8A0D16C011BB}" destId="{4C7DDC2B-0DD3-8646-ABF6-1DD4C6614F24}"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AF029EBC-562B-3D44-B82C-D81E4ABE22D1}" type="presOf" srcId="{791E7BBF-A474-C84F-8530-EC158198FB4B}" destId="{C40233D5-F58E-B242-89DF-C61FBB6BC87D}" srcOrd="0" destOrd="0" presId="urn:microsoft.com/office/officeart/2008/layout/HalfCircleOrganizationChart"/>
    <dgm:cxn modelId="{E48CEDC6-6197-CD4C-918C-CA030B1392E0}" type="presOf" srcId="{ED44E6B1-AB73-014B-9BA9-8EA9F0CDBBCE}" destId="{21939A10-52C2-D04E-9C99-0369DDB0F683}"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5F81AEE7-9DA5-E045-9866-B48051AACC8E}" type="presOf" srcId="{2F58A870-1856-534C-8E0A-CD4BA57E4FE5}" destId="{8C2C6230-8858-2341-B7A0-B81F3E855DA0}" srcOrd="1" destOrd="0" presId="urn:microsoft.com/office/officeart/2008/layout/HalfCircleOrganizationChart"/>
    <dgm:cxn modelId="{936935FC-F352-8F40-BC0F-18A03A70F6E0}" type="presOf" srcId="{791E7BBF-A474-C84F-8530-EC158198FB4B}" destId="{6F81D900-5EA8-2747-9628-521022CDA5F6}" srcOrd="1" destOrd="0" presId="urn:microsoft.com/office/officeart/2008/layout/HalfCircleOrganizationChart"/>
    <dgm:cxn modelId="{2CC4E48F-01CA-AA4C-BF70-AF85DD4D5A30}" type="presParOf" srcId="{71E2F7B3-6092-BC42-9E14-ED1EC4724099}" destId="{62748A67-377D-FA48-A802-B52FAF7A1F94}" srcOrd="0" destOrd="0" presId="urn:microsoft.com/office/officeart/2008/layout/HalfCircleOrganizationChart"/>
    <dgm:cxn modelId="{8DDD94ED-2E52-8341-9D7A-ACE475F0ECA2}" type="presParOf" srcId="{62748A67-377D-FA48-A802-B52FAF7A1F94}" destId="{CBA32EE7-3A2A-DC45-80ED-ADE2A473BB8D}" srcOrd="0" destOrd="0" presId="urn:microsoft.com/office/officeart/2008/layout/HalfCircleOrganizationChart"/>
    <dgm:cxn modelId="{EA7BD388-3716-9A48-B4F7-C751DAF2413A}" type="presParOf" srcId="{CBA32EE7-3A2A-DC45-80ED-ADE2A473BB8D}" destId="{16AA9619-8027-7448-9B5F-F09BB7415BBC}" srcOrd="0" destOrd="0" presId="urn:microsoft.com/office/officeart/2008/layout/HalfCircleOrganizationChart"/>
    <dgm:cxn modelId="{A1E82D25-6FCF-ED45-AB3C-94006ACB97AC}" type="presParOf" srcId="{CBA32EE7-3A2A-DC45-80ED-ADE2A473BB8D}" destId="{C635BD94-BBC8-0844-832C-568926F9C5F1}" srcOrd="1" destOrd="0" presId="urn:microsoft.com/office/officeart/2008/layout/HalfCircleOrganizationChart"/>
    <dgm:cxn modelId="{507EC82E-41E6-3645-A736-85EDC30E97B8}" type="presParOf" srcId="{CBA32EE7-3A2A-DC45-80ED-ADE2A473BB8D}" destId="{C4B7E8DB-561B-F143-84E1-98A605156ABF}" srcOrd="2" destOrd="0" presId="urn:microsoft.com/office/officeart/2008/layout/HalfCircleOrganizationChart"/>
    <dgm:cxn modelId="{E0C37593-16FD-164F-B609-09873FA7E923}" type="presParOf" srcId="{CBA32EE7-3A2A-DC45-80ED-ADE2A473BB8D}" destId="{21939A10-52C2-D04E-9C99-0369DDB0F683}" srcOrd="3" destOrd="0" presId="urn:microsoft.com/office/officeart/2008/layout/HalfCircleOrganizationChart"/>
    <dgm:cxn modelId="{7FEC38F7-D1C3-804E-8665-E0E9B68DB2E2}" type="presParOf" srcId="{62748A67-377D-FA48-A802-B52FAF7A1F94}" destId="{46970119-35B6-9944-B7EB-261AC2AB0635}" srcOrd="1" destOrd="0" presId="urn:microsoft.com/office/officeart/2008/layout/HalfCircleOrganizationChart"/>
    <dgm:cxn modelId="{8D570DF5-E8F6-C740-8D75-37C8B897F2E5}" type="presParOf" srcId="{46970119-35B6-9944-B7EB-261AC2AB0635}" destId="{07380D7F-603E-C543-8441-51E95CC4AA49}" srcOrd="0" destOrd="0" presId="urn:microsoft.com/office/officeart/2008/layout/HalfCircleOrganizationChart"/>
    <dgm:cxn modelId="{8D9E0920-1AD0-4C47-997E-0A4151F38316}" type="presParOf" srcId="{46970119-35B6-9944-B7EB-261AC2AB0635}" destId="{B205BA21-0741-0543-BFF1-401B9C47BC3A}" srcOrd="1" destOrd="0" presId="urn:microsoft.com/office/officeart/2008/layout/HalfCircleOrganizationChart"/>
    <dgm:cxn modelId="{483A306C-BA7F-9F41-8B67-1061285901BF}" type="presParOf" srcId="{B205BA21-0741-0543-BFF1-401B9C47BC3A}" destId="{0C09EDD9-9A86-274E-95EC-E24490E216CF}" srcOrd="0" destOrd="0" presId="urn:microsoft.com/office/officeart/2008/layout/HalfCircleOrganizationChart"/>
    <dgm:cxn modelId="{EA500C39-C8A0-1949-87E4-014F3B55326C}" type="presParOf" srcId="{0C09EDD9-9A86-274E-95EC-E24490E216CF}" destId="{C40233D5-F58E-B242-89DF-C61FBB6BC87D}" srcOrd="0" destOrd="0" presId="urn:microsoft.com/office/officeart/2008/layout/HalfCircleOrganizationChart"/>
    <dgm:cxn modelId="{36FC298D-140B-C84C-BFE3-294BA187EB30}" type="presParOf" srcId="{0C09EDD9-9A86-274E-95EC-E24490E216CF}" destId="{AA5AAF57-EAF1-774F-BAB8-C892BD7BAE4F}" srcOrd="1" destOrd="0" presId="urn:microsoft.com/office/officeart/2008/layout/HalfCircleOrganizationChart"/>
    <dgm:cxn modelId="{C846425F-874F-E148-A199-5ED9D5D93456}" type="presParOf" srcId="{0C09EDD9-9A86-274E-95EC-E24490E216CF}" destId="{7B2BCC02-4250-454A-A287-60E9E9DD300E}" srcOrd="2" destOrd="0" presId="urn:microsoft.com/office/officeart/2008/layout/HalfCircleOrganizationChart"/>
    <dgm:cxn modelId="{25E18B6F-7C62-7445-B654-39957E3E1B2E}" type="presParOf" srcId="{0C09EDD9-9A86-274E-95EC-E24490E216CF}" destId="{6F81D900-5EA8-2747-9628-521022CDA5F6}" srcOrd="3" destOrd="0" presId="urn:microsoft.com/office/officeart/2008/layout/HalfCircleOrganizationChart"/>
    <dgm:cxn modelId="{161BAA3E-1842-F248-8407-E947C617943C}" type="presParOf" srcId="{B205BA21-0741-0543-BFF1-401B9C47BC3A}" destId="{379B7A03-6F16-D643-9016-23B5507512B9}" srcOrd="1" destOrd="0" presId="urn:microsoft.com/office/officeart/2008/layout/HalfCircleOrganizationChart"/>
    <dgm:cxn modelId="{0A462B42-6BB6-774C-AA77-6C1038F5053F}" type="presParOf" srcId="{B205BA21-0741-0543-BFF1-401B9C47BC3A}" destId="{F820587D-909E-034B-A88A-13F68972075E}" srcOrd="2" destOrd="0" presId="urn:microsoft.com/office/officeart/2008/layout/HalfCircleOrganizationChart"/>
    <dgm:cxn modelId="{B6528818-599C-DE46-B21D-3AFF27AB7F73}" type="presParOf" srcId="{62748A67-377D-FA48-A802-B52FAF7A1F94}" destId="{89F8B648-4FAE-6646-9B18-11F51BF6DFD4}" srcOrd="2" destOrd="0" presId="urn:microsoft.com/office/officeart/2008/layout/HalfCircleOrganizationChart"/>
    <dgm:cxn modelId="{BFD5EE97-D2C3-6F46-A387-887FF7618B79}" type="presParOf" srcId="{71E2F7B3-6092-BC42-9E14-ED1EC4724099}" destId="{5E75E796-C125-454C-A36D-C47EBEBDD1E8}" srcOrd="1" destOrd="0" presId="urn:microsoft.com/office/officeart/2008/layout/HalfCircleOrganizationChart"/>
    <dgm:cxn modelId="{1DA2AF5A-238C-6D43-9ABF-51B1A425A6E3}" type="presParOf" srcId="{5E75E796-C125-454C-A36D-C47EBEBDD1E8}" destId="{0F926550-4010-D548-A931-8402A2197847}" srcOrd="0" destOrd="0" presId="urn:microsoft.com/office/officeart/2008/layout/HalfCircleOrganizationChart"/>
    <dgm:cxn modelId="{C3BBD680-4AC0-9E40-8240-76D497E38EB6}" type="presParOf" srcId="{0F926550-4010-D548-A931-8402A2197847}" destId="{4C7DDC2B-0DD3-8646-ABF6-1DD4C6614F24}" srcOrd="0" destOrd="0" presId="urn:microsoft.com/office/officeart/2008/layout/HalfCircleOrganizationChart"/>
    <dgm:cxn modelId="{2699BEFF-19DD-804C-A52F-DD4539C3DB39}" type="presParOf" srcId="{0F926550-4010-D548-A931-8402A2197847}" destId="{F5E0785F-C178-3141-8560-05280FCC02F2}" srcOrd="1" destOrd="0" presId="urn:microsoft.com/office/officeart/2008/layout/HalfCircleOrganizationChart"/>
    <dgm:cxn modelId="{74CB535E-1FB2-7A4F-90AF-CA2126014DCC}" type="presParOf" srcId="{0F926550-4010-D548-A931-8402A2197847}" destId="{97B69406-47C6-A141-A08D-1D3603BC2311}" srcOrd="2" destOrd="0" presId="urn:microsoft.com/office/officeart/2008/layout/HalfCircleOrganizationChart"/>
    <dgm:cxn modelId="{3CEDE49C-72E1-7349-9049-41435FD7DF37}" type="presParOf" srcId="{0F926550-4010-D548-A931-8402A2197847}" destId="{30021C9B-C7D2-7C44-93A9-7D27F2315C2F}" srcOrd="3" destOrd="0" presId="urn:microsoft.com/office/officeart/2008/layout/HalfCircleOrganizationChart"/>
    <dgm:cxn modelId="{4547F6DD-6F7E-F54C-AD05-A87B1C65F468}" type="presParOf" srcId="{5E75E796-C125-454C-A36D-C47EBEBDD1E8}" destId="{74D8884F-8CD2-F843-9E15-A0D9FA684C79}" srcOrd="1" destOrd="0" presId="urn:microsoft.com/office/officeart/2008/layout/HalfCircleOrganizationChart"/>
    <dgm:cxn modelId="{CD4B809D-1678-3A47-89DF-A35DAA977461}" type="presParOf" srcId="{74D8884F-8CD2-F843-9E15-A0D9FA684C79}" destId="{15A11A9A-F0C6-4649-9217-5515AF013A50}" srcOrd="0" destOrd="0" presId="urn:microsoft.com/office/officeart/2008/layout/HalfCircleOrganizationChart"/>
    <dgm:cxn modelId="{0071E4E7-2FF8-404F-832F-F73B486922CF}" type="presParOf" srcId="{74D8884F-8CD2-F843-9E15-A0D9FA684C79}" destId="{31870E1B-A78E-5940-92A1-21513BB0E6BF}" srcOrd="1" destOrd="0" presId="urn:microsoft.com/office/officeart/2008/layout/HalfCircleOrganizationChart"/>
    <dgm:cxn modelId="{7BB87B9A-3E63-0E45-8963-D7D113708C4B}" type="presParOf" srcId="{31870E1B-A78E-5940-92A1-21513BB0E6BF}" destId="{F22A6882-7DBB-7C49-B9AE-8FB19B633704}" srcOrd="0" destOrd="0" presId="urn:microsoft.com/office/officeart/2008/layout/HalfCircleOrganizationChart"/>
    <dgm:cxn modelId="{9AAA8D27-B88A-FD48-849B-525E7E006A14}" type="presParOf" srcId="{F22A6882-7DBB-7C49-B9AE-8FB19B633704}" destId="{3E26C303-0E08-904E-91E0-A48082DCDF42}" srcOrd="0" destOrd="0" presId="urn:microsoft.com/office/officeart/2008/layout/HalfCircleOrganizationChart"/>
    <dgm:cxn modelId="{FBED75CB-C1CB-C743-9E6E-05D991FFF13F}" type="presParOf" srcId="{F22A6882-7DBB-7C49-B9AE-8FB19B633704}" destId="{3A5640E4-5522-0B40-AE57-BA98A300423B}" srcOrd="1" destOrd="0" presId="urn:microsoft.com/office/officeart/2008/layout/HalfCircleOrganizationChart"/>
    <dgm:cxn modelId="{3C59D69F-01C4-7843-A757-9D1F0D3D6219}" type="presParOf" srcId="{F22A6882-7DBB-7C49-B9AE-8FB19B633704}" destId="{C0DDB4D9-3CCF-4F4F-8AF0-DADDABE619F9}" srcOrd="2" destOrd="0" presId="urn:microsoft.com/office/officeart/2008/layout/HalfCircleOrganizationChart"/>
    <dgm:cxn modelId="{C138935A-799C-EE4F-BC55-220DC02BE6AB}" type="presParOf" srcId="{F22A6882-7DBB-7C49-B9AE-8FB19B633704}" destId="{8C2C6230-8858-2341-B7A0-B81F3E855DA0}" srcOrd="3" destOrd="0" presId="urn:microsoft.com/office/officeart/2008/layout/HalfCircleOrganizationChart"/>
    <dgm:cxn modelId="{4BB9788D-BEE9-2449-97FE-4437381939A0}" type="presParOf" srcId="{31870E1B-A78E-5940-92A1-21513BB0E6BF}" destId="{8783D474-FD82-DD4A-A847-DACAD639A027}" srcOrd="1" destOrd="0" presId="urn:microsoft.com/office/officeart/2008/layout/HalfCircleOrganizationChart"/>
    <dgm:cxn modelId="{A46E5A81-8E1F-544B-80FC-453A8DC871D0}" type="presParOf" srcId="{31870E1B-A78E-5940-92A1-21513BB0E6BF}" destId="{E52B1625-AC70-E148-951B-D780DB5DF7D4}" srcOrd="2" destOrd="0" presId="urn:microsoft.com/office/officeart/2008/layout/HalfCircleOrganizationChart"/>
    <dgm:cxn modelId="{9A617158-1BF6-A34C-85D2-61CF47B0958A}"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242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24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1. Introducción</a:t>
          </a:r>
        </a:p>
      </dsp:txBody>
      <dsp:txXfrm>
        <a:off x="0" y="2426"/>
        <a:ext cx="7972052" cy="827415"/>
      </dsp:txXfrm>
    </dsp:sp>
    <dsp:sp modelId="{DAB90B11-1FAA-6B4C-A348-1E055CADA000}">
      <dsp:nvSpPr>
        <dsp:cNvPr id="0" name=""/>
        <dsp:cNvSpPr/>
      </dsp:nvSpPr>
      <dsp:spPr>
        <a:xfrm>
          <a:off x="0" y="556819"/>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6815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2. Objetivo del informe</a:t>
          </a:r>
        </a:p>
      </dsp:txBody>
      <dsp:txXfrm>
        <a:off x="0" y="681593"/>
        <a:ext cx="7972052" cy="827415"/>
      </dsp:txXfrm>
    </dsp:sp>
    <dsp:sp modelId="{82997C47-F7D1-8E40-8E96-20F098791C7A}">
      <dsp:nvSpPr>
        <dsp:cNvPr id="0" name=""/>
        <dsp:cNvSpPr/>
      </dsp:nvSpPr>
      <dsp:spPr>
        <a:xfrm>
          <a:off x="0" y="1248828"/>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474150"/>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3. Fases de la acción de diálogo</a:t>
          </a:r>
        </a:p>
      </dsp:txBody>
      <dsp:txXfrm>
        <a:off x="0" y="1474150"/>
        <a:ext cx="7972052" cy="827415"/>
      </dsp:txXfrm>
    </dsp:sp>
    <dsp:sp modelId="{6775B91F-231D-F34B-B015-77535B025081}">
      <dsp:nvSpPr>
        <dsp:cNvPr id="0" name=""/>
        <dsp:cNvSpPr/>
      </dsp:nvSpPr>
      <dsp:spPr>
        <a:xfrm>
          <a:off x="0" y="1872501"/>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22068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4. Resultados y evidencias por fase</a:t>
          </a:r>
        </a:p>
      </dsp:txBody>
      <dsp:txXfrm>
        <a:off x="0" y="2206893"/>
        <a:ext cx="7972052" cy="827415"/>
      </dsp:txXfrm>
    </dsp:sp>
    <dsp:sp modelId="{CBBBEFE8-0A9D-F64B-9A16-369B60E0FB66}">
      <dsp:nvSpPr>
        <dsp:cNvPr id="0" name=""/>
        <dsp:cNvSpPr/>
      </dsp:nvSpPr>
      <dsp:spPr>
        <a:xfrm>
          <a:off x="0" y="262695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8267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5. </a:t>
          </a:r>
          <a:r>
            <a:rPr lang="es-ES" sz="2000" kern="1200" dirty="0">
              <a:solidFill>
                <a:schemeClr val="tx1"/>
              </a:solidFill>
              <a:latin typeface="Century Gothic"/>
              <a:cs typeface="Century Gothic"/>
            </a:rPr>
            <a:t>Logro del Objetivo Planteado </a:t>
          </a:r>
        </a:p>
        <a:p>
          <a:pPr marL="0" lvl="0" indent="0" algn="l" defTabSz="889000" rtl="0">
            <a:lnSpc>
              <a:spcPct val="90000"/>
            </a:lnSpc>
            <a:spcBef>
              <a:spcPct val="0"/>
            </a:spcBef>
            <a:spcAft>
              <a:spcPct val="35000"/>
            </a:spcAft>
            <a:buNone/>
          </a:pPr>
          <a:endParaRPr lang="es-CO" sz="2000" kern="1200" dirty="0">
            <a:latin typeface="Century Gothic"/>
            <a:cs typeface="Century Gothic"/>
          </a:endParaRPr>
        </a:p>
      </dsp:txBody>
      <dsp:txXfrm>
        <a:off x="0" y="2826726"/>
        <a:ext cx="7972052" cy="827415"/>
      </dsp:txXfrm>
    </dsp:sp>
    <dsp:sp modelId="{9319ACE0-AD29-471F-8997-D384EB8B03E7}">
      <dsp:nvSpPr>
        <dsp:cNvPr id="0" name=""/>
        <dsp:cNvSpPr/>
      </dsp:nvSpPr>
      <dsp:spPr>
        <a:xfrm>
          <a:off x="0" y="3325393"/>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DB71CE-E74D-4CD2-8036-3697A97BB42A}">
      <dsp:nvSpPr>
        <dsp:cNvPr id="0" name=""/>
        <dsp:cNvSpPr/>
      </dsp:nvSpPr>
      <dsp:spPr>
        <a:xfrm>
          <a:off x="0" y="3152347"/>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s-CO" sz="2000" kern="1200" dirty="0">
            <a:latin typeface="Century Gothic"/>
            <a:cs typeface="Century Gothic"/>
          </a:endParaRPr>
        </a:p>
        <a:p>
          <a:pPr marL="0" lvl="0" indent="0" algn="l" defTabSz="889000" rtl="0">
            <a:lnSpc>
              <a:spcPct val="90000"/>
            </a:lnSpc>
            <a:spcBef>
              <a:spcPct val="0"/>
            </a:spcBef>
            <a:spcAft>
              <a:spcPct val="35000"/>
            </a:spcAft>
            <a:buNone/>
          </a:pPr>
          <a:r>
            <a:rPr lang="es-CO" sz="2000" kern="1200" dirty="0">
              <a:latin typeface="Century Gothic"/>
              <a:cs typeface="Century Gothic"/>
            </a:rPr>
            <a:t>6.  Conclusiones</a:t>
          </a:r>
        </a:p>
      </dsp:txBody>
      <dsp:txXfrm>
        <a:off x="0" y="3152347"/>
        <a:ext cx="7972052" cy="82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Emisión de respuestas a los ciudadanos</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208023" y="908573"/>
          <a:ext cx="2463728" cy="1482601"/>
        </a:xfrm>
        <a:custGeom>
          <a:avLst/>
          <a:gdLst/>
          <a:ahLst/>
          <a:cxnLst/>
          <a:rect l="0" t="0" r="0" b="0"/>
          <a:pathLst>
            <a:path>
              <a:moveTo>
                <a:pt x="0" y="0"/>
              </a:moveTo>
              <a:lnTo>
                <a:pt x="0" y="1287670"/>
              </a:lnTo>
              <a:lnTo>
                <a:pt x="2463728" y="1287670"/>
              </a:lnTo>
              <a:lnTo>
                <a:pt x="2463728"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208023" y="908573"/>
          <a:ext cx="217376" cy="1482601"/>
        </a:xfrm>
        <a:custGeom>
          <a:avLst/>
          <a:gdLst/>
          <a:ahLst/>
          <a:cxnLst/>
          <a:rect l="0" t="0" r="0" b="0"/>
          <a:pathLst>
            <a:path>
              <a:moveTo>
                <a:pt x="0" y="0"/>
              </a:moveTo>
              <a:lnTo>
                <a:pt x="0" y="1287670"/>
              </a:lnTo>
              <a:lnTo>
                <a:pt x="217376" y="1287670"/>
              </a:lnTo>
              <a:lnTo>
                <a:pt x="217376"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179047" y="908573"/>
          <a:ext cx="2028975" cy="1482601"/>
        </a:xfrm>
        <a:custGeom>
          <a:avLst/>
          <a:gdLst/>
          <a:ahLst/>
          <a:cxnLst/>
          <a:rect l="0" t="0" r="0" b="0"/>
          <a:pathLst>
            <a:path>
              <a:moveTo>
                <a:pt x="2028975" y="0"/>
              </a:moveTo>
              <a:lnTo>
                <a:pt x="2028975" y="1287670"/>
              </a:lnTo>
              <a:lnTo>
                <a:pt x="0" y="1287670"/>
              </a:lnTo>
              <a:lnTo>
                <a:pt x="0"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932695" y="1090694"/>
          <a:ext cx="632970" cy="1300481"/>
        </a:xfrm>
        <a:custGeom>
          <a:avLst/>
          <a:gdLst/>
          <a:ahLst/>
          <a:cxnLst/>
          <a:rect l="0" t="0" r="0" b="0"/>
          <a:pathLst>
            <a:path>
              <a:moveTo>
                <a:pt x="632970" y="0"/>
              </a:moveTo>
              <a:lnTo>
                <a:pt x="632970" y="1105549"/>
              </a:lnTo>
              <a:lnTo>
                <a:pt x="0" y="1105549"/>
              </a:lnTo>
              <a:lnTo>
                <a:pt x="0" y="1300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101543" y="162449"/>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101543" y="162449"/>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37420" y="32953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637420" y="329533"/>
        <a:ext cx="1856489" cy="594076"/>
      </dsp:txXfrm>
    </dsp:sp>
    <dsp:sp modelId="{AA5AAF57-EAF1-774F-BAB8-C892BD7BAE4F}">
      <dsp:nvSpPr>
        <dsp:cNvPr id="0" name=""/>
        <dsp:cNvSpPr/>
      </dsp:nvSpPr>
      <dsp:spPr>
        <a:xfrm>
          <a:off x="468573"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468573"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450"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Century Gothic"/>
              <a:cs typeface="Century Gothic"/>
            </a:rPr>
            <a:t>4 de Julio de 2018</a:t>
          </a:r>
        </a:p>
      </dsp:txBody>
      <dsp:txXfrm>
        <a:off x="4450" y="2558259"/>
        <a:ext cx="1856489" cy="594076"/>
      </dsp:txXfrm>
    </dsp:sp>
    <dsp:sp modelId="{F5E0785F-C178-3141-8560-05280FCC02F2}">
      <dsp:nvSpPr>
        <dsp:cNvPr id="0" name=""/>
        <dsp:cNvSpPr/>
      </dsp:nvSpPr>
      <dsp:spPr>
        <a:xfrm>
          <a:off x="4743901" y="-19670"/>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743901" y="-19670"/>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9779" y="14741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279779" y="147413"/>
        <a:ext cx="1856489" cy="594076"/>
      </dsp:txXfrm>
    </dsp:sp>
    <dsp:sp modelId="{3A5640E4-5522-0B40-AE57-BA98A300423B}">
      <dsp:nvSpPr>
        <dsp:cNvPr id="0" name=""/>
        <dsp:cNvSpPr/>
      </dsp:nvSpPr>
      <dsp:spPr>
        <a:xfrm>
          <a:off x="2714925"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714925"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250803"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Century Gothic"/>
              <a:cs typeface="Century Gothic"/>
            </a:rPr>
            <a:t>Página Web </a:t>
          </a:r>
        </a:p>
      </dsp:txBody>
      <dsp:txXfrm>
        <a:off x="2250803" y="2558259"/>
        <a:ext cx="1856489" cy="594076"/>
      </dsp:txXfrm>
    </dsp:sp>
    <dsp:sp modelId="{1EA665B7-768E-1F4F-B9FC-D368EB114D8E}">
      <dsp:nvSpPr>
        <dsp:cNvPr id="0" name=""/>
        <dsp:cNvSpPr/>
      </dsp:nvSpPr>
      <dsp:spPr>
        <a:xfrm>
          <a:off x="4961277"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4961277"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497155"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Century Gothic"/>
              <a:cs typeface="Century Gothic"/>
            </a:rPr>
            <a:t>Redes sociales MinTIC</a:t>
          </a:r>
        </a:p>
      </dsp:txBody>
      <dsp:txXfrm>
        <a:off x="4497155" y="2558259"/>
        <a:ext cx="1856489" cy="594076"/>
      </dsp:txXfrm>
    </dsp:sp>
    <dsp:sp modelId="{7530FDAC-8880-1344-8BD5-65952AAC983F}">
      <dsp:nvSpPr>
        <dsp:cNvPr id="0" name=""/>
        <dsp:cNvSpPr/>
      </dsp:nvSpPr>
      <dsp:spPr>
        <a:xfrm>
          <a:off x="7207630"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07630"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743507"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Century Gothic"/>
              <a:cs typeface="Century Gothic"/>
            </a:rPr>
            <a:t>Canal tv Institucional</a:t>
          </a:r>
        </a:p>
      </dsp:txBody>
      <dsp:txXfrm>
        <a:off x="6743507" y="2558259"/>
        <a:ext cx="1856489" cy="594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255468" y="1041530"/>
          <a:ext cx="2394025" cy="1329518"/>
        </a:xfrm>
        <a:custGeom>
          <a:avLst/>
          <a:gdLst/>
          <a:ahLst/>
          <a:cxnLst/>
          <a:rect l="0" t="0" r="0" b="0"/>
          <a:pathLst>
            <a:path>
              <a:moveTo>
                <a:pt x="0" y="0"/>
              </a:moveTo>
              <a:lnTo>
                <a:pt x="0" y="1154713"/>
              </a:lnTo>
              <a:lnTo>
                <a:pt x="2394025" y="1154713"/>
              </a:lnTo>
              <a:lnTo>
                <a:pt x="2394025" y="132951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255468" y="1041530"/>
          <a:ext cx="263180" cy="1329518"/>
        </a:xfrm>
        <a:custGeom>
          <a:avLst/>
          <a:gdLst/>
          <a:ahLst/>
          <a:cxnLst/>
          <a:rect l="0" t="0" r="0" b="0"/>
          <a:pathLst>
            <a:path>
              <a:moveTo>
                <a:pt x="0" y="0"/>
              </a:moveTo>
              <a:lnTo>
                <a:pt x="0" y="1154713"/>
              </a:lnTo>
              <a:lnTo>
                <a:pt x="263180" y="1154713"/>
              </a:lnTo>
              <a:lnTo>
                <a:pt x="263180" y="132951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319554" y="1041530"/>
          <a:ext cx="1935913" cy="1329518"/>
        </a:xfrm>
        <a:custGeom>
          <a:avLst/>
          <a:gdLst/>
          <a:ahLst/>
          <a:cxnLst/>
          <a:rect l="0" t="0" r="0" b="0"/>
          <a:pathLst>
            <a:path>
              <a:moveTo>
                <a:pt x="1935913" y="0"/>
              </a:moveTo>
              <a:lnTo>
                <a:pt x="1935913" y="1154713"/>
              </a:lnTo>
              <a:lnTo>
                <a:pt x="0" y="1154713"/>
              </a:lnTo>
              <a:lnTo>
                <a:pt x="0" y="132951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120460" y="1204845"/>
          <a:ext cx="567613" cy="1166202"/>
        </a:xfrm>
        <a:custGeom>
          <a:avLst/>
          <a:gdLst/>
          <a:ahLst/>
          <a:cxnLst/>
          <a:rect l="0" t="0" r="0" b="0"/>
          <a:pathLst>
            <a:path>
              <a:moveTo>
                <a:pt x="567613" y="0"/>
              </a:moveTo>
              <a:lnTo>
                <a:pt x="567613" y="991398"/>
              </a:lnTo>
              <a:lnTo>
                <a:pt x="0" y="991398"/>
              </a:lnTo>
              <a:lnTo>
                <a:pt x="0" y="116620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130902" y="372445"/>
          <a:ext cx="1114342"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130902" y="372445"/>
          <a:ext cx="1114342"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573731" y="522277"/>
          <a:ext cx="2228685"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573731" y="522277"/>
        <a:ext cx="2228685" cy="532736"/>
      </dsp:txXfrm>
    </dsp:sp>
    <dsp:sp modelId="{AA5AAF57-EAF1-774F-BAB8-C892BD7BAE4F}">
      <dsp:nvSpPr>
        <dsp:cNvPr id="0" name=""/>
        <dsp:cNvSpPr/>
      </dsp:nvSpPr>
      <dsp:spPr>
        <a:xfrm>
          <a:off x="704260" y="2371048"/>
          <a:ext cx="832400"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704260" y="2371048"/>
          <a:ext cx="832400"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88059" y="2520880"/>
          <a:ext cx="1664801"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7 de Julio de 2018</a:t>
          </a:r>
        </a:p>
      </dsp:txBody>
      <dsp:txXfrm>
        <a:off x="288059" y="2520880"/>
        <a:ext cx="1664801" cy="532736"/>
      </dsp:txXfrm>
    </dsp:sp>
    <dsp:sp modelId="{F5E0785F-C178-3141-8560-05280FCC02F2}">
      <dsp:nvSpPr>
        <dsp:cNvPr id="0" name=""/>
        <dsp:cNvSpPr/>
      </dsp:nvSpPr>
      <dsp:spPr>
        <a:xfrm>
          <a:off x="4839268" y="209129"/>
          <a:ext cx="832400"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839268" y="209129"/>
          <a:ext cx="832400"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423067" y="358961"/>
          <a:ext cx="1664801"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4423067" y="358961"/>
        <a:ext cx="1664801" cy="532736"/>
      </dsp:txXfrm>
    </dsp:sp>
    <dsp:sp modelId="{3A5640E4-5522-0B40-AE57-BA98A300423B}">
      <dsp:nvSpPr>
        <dsp:cNvPr id="0" name=""/>
        <dsp:cNvSpPr/>
      </dsp:nvSpPr>
      <dsp:spPr>
        <a:xfrm>
          <a:off x="2811011" y="2371048"/>
          <a:ext cx="1017085"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811011" y="2371048"/>
          <a:ext cx="1017085"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302469" y="2520880"/>
          <a:ext cx="2034170"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Mensajes de texto SMS</a:t>
          </a:r>
        </a:p>
      </dsp:txBody>
      <dsp:txXfrm>
        <a:off x="2302469" y="2520880"/>
        <a:ext cx="2034170" cy="532736"/>
      </dsp:txXfrm>
    </dsp:sp>
    <dsp:sp modelId="{1EA665B7-768E-1F4F-B9FC-D368EB114D8E}">
      <dsp:nvSpPr>
        <dsp:cNvPr id="0" name=""/>
        <dsp:cNvSpPr/>
      </dsp:nvSpPr>
      <dsp:spPr>
        <a:xfrm>
          <a:off x="5102448" y="2371048"/>
          <a:ext cx="832400"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102448" y="2371048"/>
          <a:ext cx="832400"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686247" y="2520880"/>
          <a:ext cx="1664801"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Facebook</a:t>
          </a:r>
        </a:p>
      </dsp:txBody>
      <dsp:txXfrm>
        <a:off x="4686247" y="2520880"/>
        <a:ext cx="1664801" cy="532736"/>
      </dsp:txXfrm>
    </dsp:sp>
    <dsp:sp modelId="{7530FDAC-8880-1344-8BD5-65952AAC983F}">
      <dsp:nvSpPr>
        <dsp:cNvPr id="0" name=""/>
        <dsp:cNvSpPr/>
      </dsp:nvSpPr>
      <dsp:spPr>
        <a:xfrm>
          <a:off x="7175075" y="2371048"/>
          <a:ext cx="948836" cy="83240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175075" y="2371048"/>
          <a:ext cx="948836" cy="83240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700657" y="2520880"/>
          <a:ext cx="1897673" cy="5327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Entrevista a  ciudadano en campo</a:t>
          </a:r>
        </a:p>
      </dsp:txBody>
      <dsp:txXfrm>
        <a:off x="6700657" y="2520880"/>
        <a:ext cx="1897673" cy="532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208023" y="908573"/>
          <a:ext cx="2463728" cy="1482601"/>
        </a:xfrm>
        <a:custGeom>
          <a:avLst/>
          <a:gdLst/>
          <a:ahLst/>
          <a:cxnLst/>
          <a:rect l="0" t="0" r="0" b="0"/>
          <a:pathLst>
            <a:path>
              <a:moveTo>
                <a:pt x="0" y="0"/>
              </a:moveTo>
              <a:lnTo>
                <a:pt x="0" y="1287670"/>
              </a:lnTo>
              <a:lnTo>
                <a:pt x="2463728" y="1287670"/>
              </a:lnTo>
              <a:lnTo>
                <a:pt x="2463728"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208023" y="908573"/>
          <a:ext cx="217376" cy="1482601"/>
        </a:xfrm>
        <a:custGeom>
          <a:avLst/>
          <a:gdLst/>
          <a:ahLst/>
          <a:cxnLst/>
          <a:rect l="0" t="0" r="0" b="0"/>
          <a:pathLst>
            <a:path>
              <a:moveTo>
                <a:pt x="0" y="0"/>
              </a:moveTo>
              <a:lnTo>
                <a:pt x="0" y="1287670"/>
              </a:lnTo>
              <a:lnTo>
                <a:pt x="217376" y="1287670"/>
              </a:lnTo>
              <a:lnTo>
                <a:pt x="217376"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179047" y="908573"/>
          <a:ext cx="2028975" cy="1482601"/>
        </a:xfrm>
        <a:custGeom>
          <a:avLst/>
          <a:gdLst/>
          <a:ahLst/>
          <a:cxnLst/>
          <a:rect l="0" t="0" r="0" b="0"/>
          <a:pathLst>
            <a:path>
              <a:moveTo>
                <a:pt x="2028975" y="0"/>
              </a:moveTo>
              <a:lnTo>
                <a:pt x="2028975" y="1287670"/>
              </a:lnTo>
              <a:lnTo>
                <a:pt x="0" y="1287670"/>
              </a:lnTo>
              <a:lnTo>
                <a:pt x="0"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932695" y="1090694"/>
          <a:ext cx="632970" cy="1300481"/>
        </a:xfrm>
        <a:custGeom>
          <a:avLst/>
          <a:gdLst/>
          <a:ahLst/>
          <a:cxnLst/>
          <a:rect l="0" t="0" r="0" b="0"/>
          <a:pathLst>
            <a:path>
              <a:moveTo>
                <a:pt x="632970" y="0"/>
              </a:moveTo>
              <a:lnTo>
                <a:pt x="632970" y="1105549"/>
              </a:lnTo>
              <a:lnTo>
                <a:pt x="0" y="1105549"/>
              </a:lnTo>
              <a:lnTo>
                <a:pt x="0" y="1300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101543" y="162449"/>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101543" y="162449"/>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37420" y="32953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637420" y="329533"/>
        <a:ext cx="1856489" cy="594076"/>
      </dsp:txXfrm>
    </dsp:sp>
    <dsp:sp modelId="{AA5AAF57-EAF1-774F-BAB8-C892BD7BAE4F}">
      <dsp:nvSpPr>
        <dsp:cNvPr id="0" name=""/>
        <dsp:cNvSpPr/>
      </dsp:nvSpPr>
      <dsp:spPr>
        <a:xfrm>
          <a:off x="468573"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468573"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450"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6 de julio de 2018</a:t>
          </a:r>
        </a:p>
      </dsp:txBody>
      <dsp:txXfrm>
        <a:off x="4450" y="2558259"/>
        <a:ext cx="1856489" cy="594076"/>
      </dsp:txXfrm>
    </dsp:sp>
    <dsp:sp modelId="{F5E0785F-C178-3141-8560-05280FCC02F2}">
      <dsp:nvSpPr>
        <dsp:cNvPr id="0" name=""/>
        <dsp:cNvSpPr/>
      </dsp:nvSpPr>
      <dsp:spPr>
        <a:xfrm>
          <a:off x="4743901" y="-19670"/>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743901" y="-19670"/>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9779" y="14741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respuesta</a:t>
          </a:r>
        </a:p>
      </dsp:txBody>
      <dsp:txXfrm>
        <a:off x="4279779" y="147413"/>
        <a:ext cx="1856489" cy="594076"/>
      </dsp:txXfrm>
    </dsp:sp>
    <dsp:sp modelId="{3A5640E4-5522-0B40-AE57-BA98A300423B}">
      <dsp:nvSpPr>
        <dsp:cNvPr id="0" name=""/>
        <dsp:cNvSpPr/>
      </dsp:nvSpPr>
      <dsp:spPr>
        <a:xfrm>
          <a:off x="2714925"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714925"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250803"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Página Web</a:t>
          </a:r>
        </a:p>
      </dsp:txBody>
      <dsp:txXfrm>
        <a:off x="2250803" y="2558259"/>
        <a:ext cx="1856489" cy="594076"/>
      </dsp:txXfrm>
    </dsp:sp>
    <dsp:sp modelId="{1EA665B7-768E-1F4F-B9FC-D368EB114D8E}">
      <dsp:nvSpPr>
        <dsp:cNvPr id="0" name=""/>
        <dsp:cNvSpPr/>
      </dsp:nvSpPr>
      <dsp:spPr>
        <a:xfrm>
          <a:off x="4961277"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4961277"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497155"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Facebook </a:t>
          </a:r>
        </a:p>
      </dsp:txBody>
      <dsp:txXfrm>
        <a:off x="4497155" y="2558259"/>
        <a:ext cx="1856489" cy="594076"/>
      </dsp:txXfrm>
    </dsp:sp>
    <dsp:sp modelId="{7530FDAC-8880-1344-8BD5-65952AAC983F}">
      <dsp:nvSpPr>
        <dsp:cNvPr id="0" name=""/>
        <dsp:cNvSpPr/>
      </dsp:nvSpPr>
      <dsp:spPr>
        <a:xfrm>
          <a:off x="7207630"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07630"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743507"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latin typeface="Century Gothic"/>
              <a:cs typeface="Century Gothic"/>
            </a:rPr>
            <a:t>Redes sociales</a:t>
          </a:r>
        </a:p>
      </dsp:txBody>
      <dsp:txXfrm>
        <a:off x="6743507" y="2558259"/>
        <a:ext cx="1856489" cy="594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1A9A-F0C6-4649-9217-5515AF013A50}">
      <dsp:nvSpPr>
        <dsp:cNvPr id="0" name=""/>
        <dsp:cNvSpPr/>
      </dsp:nvSpPr>
      <dsp:spPr>
        <a:xfrm>
          <a:off x="5860483" y="1415113"/>
          <a:ext cx="401512" cy="259750"/>
        </a:xfrm>
        <a:custGeom>
          <a:avLst/>
          <a:gdLst/>
          <a:ahLst/>
          <a:cxnLst/>
          <a:rect l="0" t="0" r="0" b="0"/>
          <a:pathLst>
            <a:path>
              <a:moveTo>
                <a:pt x="0" y="0"/>
              </a:moveTo>
              <a:lnTo>
                <a:pt x="401512" y="0"/>
              </a:lnTo>
              <a:lnTo>
                <a:pt x="401512" y="2597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2084304" y="1415113"/>
          <a:ext cx="1180791" cy="191261"/>
        </a:xfrm>
        <a:custGeom>
          <a:avLst/>
          <a:gdLst/>
          <a:ahLst/>
          <a:cxnLst/>
          <a:rect l="0" t="0" r="0" b="0"/>
          <a:pathLst>
            <a:path>
              <a:moveTo>
                <a:pt x="1180791" y="0"/>
              </a:moveTo>
              <a:lnTo>
                <a:pt x="0" y="0"/>
              </a:lnTo>
              <a:lnTo>
                <a:pt x="0" y="19126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2402222" y="-310634"/>
          <a:ext cx="1725748" cy="172574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2402222" y="-310634"/>
          <a:ext cx="1725748" cy="172574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1539347" y="0"/>
          <a:ext cx="3451496" cy="1104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lumMod val="75000"/>
                  <a:lumOff val="25000"/>
                </a:schemeClr>
              </a:solidFill>
              <a:latin typeface="Century Gothic"/>
              <a:cs typeface="Century Gothic"/>
            </a:rPr>
            <a:t>Fecha</a:t>
          </a:r>
        </a:p>
      </dsp:txBody>
      <dsp:txXfrm>
        <a:off x="1539347" y="0"/>
        <a:ext cx="3451496" cy="1104478"/>
      </dsp:txXfrm>
    </dsp:sp>
    <dsp:sp modelId="{AA5AAF57-EAF1-774F-BAB8-C892BD7BAE4F}">
      <dsp:nvSpPr>
        <dsp:cNvPr id="0" name=""/>
        <dsp:cNvSpPr/>
      </dsp:nvSpPr>
      <dsp:spPr>
        <a:xfrm>
          <a:off x="1221430" y="1606375"/>
          <a:ext cx="1725748" cy="172574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1221430" y="1606375"/>
          <a:ext cx="1725748" cy="172574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358556" y="1917010"/>
          <a:ext cx="3451496" cy="1104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solidFill>
              <a:latin typeface="Century Gothic"/>
              <a:cs typeface="Century Gothic"/>
            </a:rPr>
            <a:t>8 de Agosto de 2018</a:t>
          </a:r>
        </a:p>
      </dsp:txBody>
      <dsp:txXfrm>
        <a:off x="358556" y="1917010"/>
        <a:ext cx="3451496" cy="1104478"/>
      </dsp:txXfrm>
    </dsp:sp>
    <dsp:sp modelId="{F5E0785F-C178-3141-8560-05280FCC02F2}">
      <dsp:nvSpPr>
        <dsp:cNvPr id="0" name=""/>
        <dsp:cNvSpPr/>
      </dsp:nvSpPr>
      <dsp:spPr>
        <a:xfrm>
          <a:off x="4997609" y="-310634"/>
          <a:ext cx="1725748" cy="172574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97609" y="-310634"/>
          <a:ext cx="1725748" cy="172574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134735" y="0"/>
          <a:ext cx="3451496" cy="1104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lumMod val="75000"/>
                  <a:lumOff val="25000"/>
                </a:schemeClr>
              </a:solidFill>
              <a:latin typeface="Century Gothic"/>
              <a:cs typeface="Century Gothic"/>
            </a:rPr>
            <a:t>Canales de divulgación del informe</a:t>
          </a:r>
        </a:p>
      </dsp:txBody>
      <dsp:txXfrm>
        <a:off x="4134735" y="0"/>
        <a:ext cx="3451496" cy="1104478"/>
      </dsp:txXfrm>
    </dsp:sp>
    <dsp:sp modelId="{3A5640E4-5522-0B40-AE57-BA98A300423B}">
      <dsp:nvSpPr>
        <dsp:cNvPr id="0" name=""/>
        <dsp:cNvSpPr/>
      </dsp:nvSpPr>
      <dsp:spPr>
        <a:xfrm>
          <a:off x="5399122" y="1674864"/>
          <a:ext cx="1725748" cy="172574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5399122" y="1674864"/>
          <a:ext cx="1725748" cy="172574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4536248" y="1985498"/>
          <a:ext cx="3451496" cy="1104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solidFill>
              <a:latin typeface="Century Gothic"/>
              <a:cs typeface="Century Gothic"/>
            </a:rPr>
            <a:t>Página Web MinTIC</a:t>
          </a:r>
        </a:p>
      </dsp:txBody>
      <dsp:txXfrm>
        <a:off x="4536248" y="1985498"/>
        <a:ext cx="3451496" cy="1104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9/08/2018</a:t>
            </a:fld>
            <a:endParaRPr lang="es-CO" dirty="0"/>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dirty="0"/>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18</a:t>
            </a:fld>
            <a:endParaRPr lang="es-CO" dirty="0"/>
          </a:p>
        </p:txBody>
      </p:sp>
    </p:spTree>
    <p:extLst>
      <p:ext uri="{BB962C8B-B14F-4D97-AF65-F5344CB8AC3E}">
        <p14:creationId xmlns:p14="http://schemas.microsoft.com/office/powerpoint/2010/main" val="408242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19</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20</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21</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dirty="0"/>
          </a:p>
        </p:txBody>
      </p:sp>
    </p:spTree>
    <p:extLst>
      <p:ext uri="{BB962C8B-B14F-4D97-AF65-F5344CB8AC3E}">
        <p14:creationId xmlns:p14="http://schemas.microsoft.com/office/powerpoint/2010/main" val="73920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dirty="0"/>
          </a:p>
        </p:txBody>
      </p:sp>
    </p:spTree>
    <p:extLst>
      <p:ext uri="{BB962C8B-B14F-4D97-AF65-F5344CB8AC3E}">
        <p14:creationId xmlns:p14="http://schemas.microsoft.com/office/powerpoint/2010/main" val="140016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13</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15</a:t>
            </a:fld>
            <a:endParaRPr lang="es-CO" dirty="0"/>
          </a:p>
        </p:txBody>
      </p:sp>
    </p:spTree>
    <p:extLst>
      <p:ext uri="{BB962C8B-B14F-4D97-AF65-F5344CB8AC3E}">
        <p14:creationId xmlns:p14="http://schemas.microsoft.com/office/powerpoint/2010/main" val="73355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9/08/2018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dirty="0"/>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9/08/2018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dirty="0"/>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9/08/2018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dirty="0"/>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9/08/2018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dirty="0"/>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9/08/2018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dirty="0"/>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9/08/2018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dirty="0"/>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9/08/2018</a:t>
            </a:fld>
            <a:endParaRPr lang="es-CO" dirty="0"/>
          </a:p>
        </p:txBody>
      </p:sp>
      <p:sp>
        <p:nvSpPr>
          <p:cNvPr id="8"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dirty="0"/>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9/08/2018</a:t>
            </a:fld>
            <a:endParaRPr lang="es-CO" dirty="0"/>
          </a:p>
        </p:txBody>
      </p:sp>
      <p:sp>
        <p:nvSpPr>
          <p:cNvPr id="4"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dirty="0"/>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9/08/2018</a:t>
            </a:fld>
            <a:endParaRPr lang="es-CO" dirty="0"/>
          </a:p>
        </p:txBody>
      </p:sp>
      <p:sp>
        <p:nvSpPr>
          <p:cNvPr id="3"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dirty="0"/>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9/08/2018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dirty="0"/>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9/08/2018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dirty="0"/>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9/08/2018</a:t>
            </a:fld>
            <a:endParaRPr lang="es-CO" dirty="0"/>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dirty="0"/>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5.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facebook.com/wilfer.cardona.7?fref=ufi&amp;rc=p" TargetMode="Externa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ivan.escorcia.94?fref=ufi&amp;rc=p" TargetMode="External"/><Relationship Id="rId3" Type="http://schemas.openxmlformats.org/officeDocument/2006/relationships/image" Target="../media/image17.png"/><Relationship Id="rId7" Type="http://schemas.openxmlformats.org/officeDocument/2006/relationships/hyperlink" Target="https://www.facebook.com/joe.rincon.125?fref=ufi&amp;rc=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facebook.com/profile.php?id=1129678237&amp;fref=ufi&amp;rc=p" TargetMode="External"/><Relationship Id="rId5" Type="http://schemas.openxmlformats.org/officeDocument/2006/relationships/image" Target="../media/image16.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5.jpe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comments" Target="../comments/comment3.xml"/><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99392"/>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468313" y="1341438"/>
            <a:ext cx="8496300"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ts val="4000"/>
              </a:lnSpc>
            </a:pPr>
            <a:r>
              <a:rPr lang="en-GB" sz="5400" b="1" dirty="0">
                <a:solidFill>
                  <a:schemeClr val="bg1"/>
                </a:solidFill>
                <a:latin typeface="Century Gothic" charset="0"/>
              </a:rPr>
              <a:t>Informe de Resultados Ejercicio de diálogo</a:t>
            </a:r>
            <a:br>
              <a:rPr lang="en-GB" sz="5400" b="1" dirty="0">
                <a:solidFill>
                  <a:schemeClr val="bg1"/>
                </a:solidFill>
                <a:latin typeface="Century Gothic" charset="0"/>
              </a:rPr>
            </a:br>
            <a:endParaRPr lang="en-GB" sz="5400" b="1" dirty="0">
              <a:solidFill>
                <a:schemeClr val="bg1"/>
              </a:solidFill>
              <a:latin typeface="Century Gothic" charset="0"/>
            </a:endParaRPr>
          </a:p>
          <a:p>
            <a:pPr algn="r" eaLnBrk="1" hangingPunct="1">
              <a:lnSpc>
                <a:spcPct val="90000"/>
              </a:lnSpc>
            </a:pPr>
            <a:r>
              <a:rPr lang="en-GB" sz="3200" b="1" dirty="0">
                <a:solidFill>
                  <a:schemeClr val="bg1"/>
                </a:solidFill>
                <a:latin typeface="Century Gothic" charset="0"/>
              </a:rPr>
              <a:t>Ejercicio de participación para el Magazine Llegó la Hora </a:t>
            </a:r>
          </a:p>
          <a:p>
            <a:pPr algn="r" eaLnBrk="1" hangingPunct="1">
              <a:lnSpc>
                <a:spcPct val="90000"/>
              </a:lnSpc>
            </a:pPr>
            <a:r>
              <a:rPr lang="en-GB" sz="3200" b="1" dirty="0">
                <a:solidFill>
                  <a:schemeClr val="bg1"/>
                </a:solidFill>
                <a:latin typeface="Century Gothic" charset="0"/>
              </a:rPr>
              <a:t>con enfoque de Paz</a:t>
            </a:r>
            <a:endParaRPr lang="en-GB" sz="2000" b="1" dirty="0">
              <a:solidFill>
                <a:srgbClr val="FF0000"/>
              </a:solidFill>
              <a:latin typeface="Century Gothic" charset="0"/>
            </a:endParaRPr>
          </a:p>
          <a:p>
            <a:pPr algn="r" eaLnBrk="1" hangingPunct="1">
              <a:lnSpc>
                <a:spcPct val="90000"/>
              </a:lnSpc>
            </a:pPr>
            <a:endParaRPr lang="en-GB"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6 de julio de 2018 Canal Institutional</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3" name="CuadroTexto 2"/>
          <p:cNvSpPr txBox="1"/>
          <p:nvPr/>
        </p:nvSpPr>
        <p:spPr>
          <a:xfrm>
            <a:off x="146707" y="3018884"/>
            <a:ext cx="2954066" cy="3493264"/>
          </a:xfrm>
          <a:prstGeom prst="rect">
            <a:avLst/>
          </a:prstGeom>
          <a:noFill/>
        </p:spPr>
        <p:txBody>
          <a:bodyPr wrap="square" rtlCol="0">
            <a:spAutoFit/>
          </a:bodyPr>
          <a:lstStyle/>
          <a:p>
            <a:pPr lvl="0" algn="just">
              <a:defRPr/>
            </a:pPr>
            <a:r>
              <a:rPr lang="es-ES" sz="1700" dirty="0">
                <a:solidFill>
                  <a:srgbClr val="000000"/>
                </a:solidFill>
                <a:latin typeface="Century Gothic"/>
              </a:rPr>
              <a:t>En el ejercicio de Rendición de Cuentas La ciudadanía presentó 38 preguntas se recibieron a través de Facebook, 4 por mensajes de texto y 1 por entrevista a un ciudadano. Durante el ejercicio de participación, de las cuales el 100% fueron contestadas se recibieron a través del Facebook Live</a:t>
            </a:r>
            <a:endParaRPr lang="es-ES" sz="2000" dirty="0">
              <a:solidFill>
                <a:srgbClr val="000000"/>
              </a:solidFill>
            </a:endParaRPr>
          </a:p>
        </p:txBody>
      </p:sp>
      <p:graphicFrame>
        <p:nvGraphicFramePr>
          <p:cNvPr id="7" name="1 Gráfico"/>
          <p:cNvGraphicFramePr>
            <a:graphicFrameLocks/>
          </p:cNvGraphicFramePr>
          <p:nvPr>
            <p:extLst>
              <p:ext uri="{D42A27DB-BD31-4B8C-83A1-F6EECF244321}">
                <p14:modId xmlns:p14="http://schemas.microsoft.com/office/powerpoint/2010/main" val="3136446448"/>
              </p:ext>
            </p:extLst>
          </p:nvPr>
        </p:nvGraphicFramePr>
        <p:xfrm>
          <a:off x="3100773" y="2492896"/>
          <a:ext cx="5760640"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857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pic>
        <p:nvPicPr>
          <p:cNvPr id="4" name="Imagen 3">
            <a:extLst>
              <a:ext uri="{FF2B5EF4-FFF2-40B4-BE49-F238E27FC236}">
                <a16:creationId xmlns:a16="http://schemas.microsoft.com/office/drawing/2014/main" id="{0532136F-CD28-44DD-BC1A-396882A8698E}"/>
              </a:ext>
            </a:extLst>
          </p:cNvPr>
          <p:cNvPicPr>
            <a:picLocks noChangeAspect="1"/>
          </p:cNvPicPr>
          <p:nvPr/>
        </p:nvPicPr>
        <p:blipFill>
          <a:blip r:embed="rId5"/>
          <a:stretch>
            <a:fillRect/>
          </a:stretch>
        </p:blipFill>
        <p:spPr>
          <a:xfrm>
            <a:off x="3275856" y="2276872"/>
            <a:ext cx="5769230" cy="3136921"/>
          </a:xfrm>
          <a:prstGeom prst="rect">
            <a:avLst/>
          </a:prstGeom>
        </p:spPr>
      </p:pic>
      <p:sp>
        <p:nvSpPr>
          <p:cNvPr id="8" name="CuadroTexto 7">
            <a:extLst>
              <a:ext uri="{FF2B5EF4-FFF2-40B4-BE49-F238E27FC236}">
                <a16:creationId xmlns:a16="http://schemas.microsoft.com/office/drawing/2014/main" id="{19127EF6-28D4-4624-B303-E24C5D47DFFE}"/>
              </a:ext>
            </a:extLst>
          </p:cNvPr>
          <p:cNvSpPr txBox="1"/>
          <p:nvPr/>
        </p:nvSpPr>
        <p:spPr>
          <a:xfrm>
            <a:off x="3112559" y="5514538"/>
            <a:ext cx="5832648" cy="1323439"/>
          </a:xfrm>
          <a:prstGeom prst="rect">
            <a:avLst/>
          </a:prstGeom>
          <a:noFill/>
        </p:spPr>
        <p:txBody>
          <a:bodyPr wrap="square" rtlCol="0">
            <a:spAutoFit/>
          </a:bodyPr>
          <a:lstStyle/>
          <a:p>
            <a:pPr algn="just"/>
            <a:r>
              <a:rPr lang="es-CO" sz="1600" dirty="0">
                <a:solidFill>
                  <a:schemeClr val="tx1">
                    <a:lumMod val="75000"/>
                    <a:lumOff val="25000"/>
                  </a:schemeClr>
                </a:solidFill>
                <a:latin typeface="Century Gothic"/>
              </a:rPr>
              <a:t>El programa que fue trasmitido por facebook live desde la cuenta del Ministerio TIC, 59 cibernautas permanecieron durante la transmisión en vivo. Se alcanzaron 20.002 personas y 338 personas tuvieron interacción con la publicación.</a:t>
            </a:r>
          </a:p>
        </p:txBody>
      </p:sp>
      <p:pic>
        <p:nvPicPr>
          <p:cNvPr id="9" name="Imagen 8">
            <a:extLst>
              <a:ext uri="{FF2B5EF4-FFF2-40B4-BE49-F238E27FC236}">
                <a16:creationId xmlns:a16="http://schemas.microsoft.com/office/drawing/2014/main" id="{12FEA890-0C37-42C0-A0CE-9EE04272826C}"/>
              </a:ext>
            </a:extLst>
          </p:cNvPr>
          <p:cNvPicPr>
            <a:picLocks noChangeAspect="1"/>
          </p:cNvPicPr>
          <p:nvPr/>
        </p:nvPicPr>
        <p:blipFill>
          <a:blip r:embed="rId6"/>
          <a:stretch>
            <a:fillRect/>
          </a:stretch>
        </p:blipFill>
        <p:spPr>
          <a:xfrm>
            <a:off x="258275" y="3212976"/>
            <a:ext cx="2555335" cy="2963282"/>
          </a:xfrm>
          <a:prstGeom prst="rect">
            <a:avLst/>
          </a:prstGeom>
        </p:spPr>
      </p:pic>
    </p:spTree>
    <p:extLst>
      <p:ext uri="{BB962C8B-B14F-4D97-AF65-F5344CB8AC3E}">
        <p14:creationId xmlns:p14="http://schemas.microsoft.com/office/powerpoint/2010/main" val="253505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8" name="CuadroTexto 7">
            <a:extLst>
              <a:ext uri="{FF2B5EF4-FFF2-40B4-BE49-F238E27FC236}">
                <a16:creationId xmlns:a16="http://schemas.microsoft.com/office/drawing/2014/main" id="{19127EF6-28D4-4624-B303-E24C5D47DFFE}"/>
              </a:ext>
            </a:extLst>
          </p:cNvPr>
          <p:cNvSpPr txBox="1"/>
          <p:nvPr/>
        </p:nvSpPr>
        <p:spPr>
          <a:xfrm>
            <a:off x="143508" y="3028513"/>
            <a:ext cx="2772308" cy="3539430"/>
          </a:xfrm>
          <a:prstGeom prst="rect">
            <a:avLst/>
          </a:prstGeom>
          <a:noFill/>
        </p:spPr>
        <p:txBody>
          <a:bodyPr wrap="square" rtlCol="0">
            <a:spAutoFit/>
          </a:bodyPr>
          <a:lstStyle/>
          <a:p>
            <a:pPr algn="just"/>
            <a:r>
              <a:rPr lang="es-CO" sz="1600" dirty="0">
                <a:solidFill>
                  <a:schemeClr val="tx1">
                    <a:lumMod val="75000"/>
                    <a:lumOff val="25000"/>
                  </a:schemeClr>
                </a:solidFill>
                <a:latin typeface="Century Gothic"/>
              </a:rPr>
              <a:t>La actividad de rendición de cuentas tuvo las siguientes reacciones en las redes sociales, dividas en: </a:t>
            </a:r>
          </a:p>
          <a:p>
            <a:pPr marL="285750" indent="-285750" algn="just">
              <a:buFontTx/>
              <a:buChar char="-"/>
            </a:pPr>
            <a:r>
              <a:rPr lang="es-CO" sz="1600" dirty="0">
                <a:solidFill>
                  <a:schemeClr val="tx1">
                    <a:lumMod val="75000"/>
                    <a:lumOff val="25000"/>
                  </a:schemeClr>
                </a:solidFill>
                <a:latin typeface="Century Gothic"/>
              </a:rPr>
              <a:t>81 "Me gusta", </a:t>
            </a:r>
          </a:p>
          <a:p>
            <a:pPr marL="285750" indent="-285750" algn="just">
              <a:buFontTx/>
              <a:buChar char="-"/>
            </a:pPr>
            <a:r>
              <a:rPr lang="es-CO" sz="1600" dirty="0">
                <a:solidFill>
                  <a:schemeClr val="tx1">
                    <a:lumMod val="75000"/>
                    <a:lumOff val="25000"/>
                  </a:schemeClr>
                </a:solidFill>
                <a:latin typeface="Century Gothic"/>
              </a:rPr>
              <a:t>14 "Me encanta" </a:t>
            </a:r>
          </a:p>
          <a:p>
            <a:pPr marL="285750" indent="-285750" algn="just">
              <a:buFontTx/>
              <a:buChar char="-"/>
            </a:pPr>
            <a:r>
              <a:rPr lang="es-CO" sz="1600" dirty="0">
                <a:solidFill>
                  <a:schemeClr val="tx1">
                    <a:lumMod val="75000"/>
                    <a:lumOff val="25000"/>
                  </a:schemeClr>
                </a:solidFill>
                <a:latin typeface="Century Gothic"/>
              </a:rPr>
              <a:t>1 "Me divierte"</a:t>
            </a:r>
          </a:p>
          <a:p>
            <a:pPr marL="285750" indent="-285750" algn="just">
              <a:buFontTx/>
              <a:buChar char="-"/>
            </a:pPr>
            <a:r>
              <a:rPr lang="es-CO" sz="1600" dirty="0">
                <a:solidFill>
                  <a:schemeClr val="tx1">
                    <a:lumMod val="75000"/>
                    <a:lumOff val="25000"/>
                  </a:schemeClr>
                </a:solidFill>
                <a:latin typeface="Century Gothic"/>
              </a:rPr>
              <a:t>1 "Me entristece" </a:t>
            </a:r>
          </a:p>
          <a:p>
            <a:pPr marL="285750" indent="-285750" algn="just">
              <a:buFontTx/>
              <a:buChar char="-"/>
            </a:pPr>
            <a:r>
              <a:rPr lang="es-CO" sz="1600" dirty="0">
                <a:solidFill>
                  <a:schemeClr val="tx1">
                    <a:lumMod val="75000"/>
                    <a:lumOff val="25000"/>
                  </a:schemeClr>
                </a:solidFill>
                <a:latin typeface="Century Gothic"/>
              </a:rPr>
              <a:t>1 "Me enoja"</a:t>
            </a:r>
          </a:p>
          <a:p>
            <a:pPr marL="285750" indent="-285750" algn="just">
              <a:buFontTx/>
              <a:buChar char="-"/>
            </a:pPr>
            <a:r>
              <a:rPr lang="es-CO" sz="1600" dirty="0">
                <a:solidFill>
                  <a:schemeClr val="tx1">
                    <a:lumMod val="75000"/>
                    <a:lumOff val="25000"/>
                  </a:schemeClr>
                </a:solidFill>
                <a:latin typeface="Century Gothic"/>
              </a:rPr>
              <a:t>64 comentarios</a:t>
            </a:r>
          </a:p>
          <a:p>
            <a:pPr marL="285750" indent="-285750" algn="just">
              <a:buFontTx/>
              <a:buChar char="-"/>
            </a:pPr>
            <a:r>
              <a:rPr lang="es-CO" sz="1600" dirty="0">
                <a:solidFill>
                  <a:schemeClr val="tx1">
                    <a:lumMod val="75000"/>
                    <a:lumOff val="25000"/>
                  </a:schemeClr>
                </a:solidFill>
                <a:latin typeface="Century Gothic"/>
              </a:rPr>
              <a:t>42 veces compartidas</a:t>
            </a:r>
          </a:p>
          <a:p>
            <a:pPr marL="285750" indent="-285750" algn="just">
              <a:buFontTx/>
              <a:buChar char="-"/>
            </a:pPr>
            <a:r>
              <a:rPr lang="es-CO" sz="1600" dirty="0">
                <a:solidFill>
                  <a:schemeClr val="tx1">
                    <a:lumMod val="75000"/>
                    <a:lumOff val="25000"/>
                  </a:schemeClr>
                </a:solidFill>
                <a:latin typeface="Century Gothic"/>
              </a:rPr>
              <a:t>Se presentaron 5.000    </a:t>
            </a:r>
          </a:p>
          <a:p>
            <a:pPr marL="285750" indent="-285750" algn="just">
              <a:buFontTx/>
              <a:buChar char="-"/>
            </a:pPr>
            <a:r>
              <a:rPr lang="es-CO" sz="1600" dirty="0">
                <a:solidFill>
                  <a:schemeClr val="tx1">
                    <a:lumMod val="75000"/>
                    <a:lumOff val="25000"/>
                  </a:schemeClr>
                </a:solidFill>
                <a:latin typeface="Century Gothic"/>
              </a:rPr>
              <a:t>reproducciones </a:t>
            </a:r>
          </a:p>
        </p:txBody>
      </p:sp>
      <p:pic>
        <p:nvPicPr>
          <p:cNvPr id="3" name="Imagen 2">
            <a:extLst>
              <a:ext uri="{FF2B5EF4-FFF2-40B4-BE49-F238E27FC236}">
                <a16:creationId xmlns:a16="http://schemas.microsoft.com/office/drawing/2014/main" id="{B144DF40-88E8-4303-90AC-673EF1DD0053}"/>
              </a:ext>
            </a:extLst>
          </p:cNvPr>
          <p:cNvPicPr>
            <a:picLocks noChangeAspect="1"/>
          </p:cNvPicPr>
          <p:nvPr/>
        </p:nvPicPr>
        <p:blipFill>
          <a:blip r:embed="rId5"/>
          <a:stretch>
            <a:fillRect/>
          </a:stretch>
        </p:blipFill>
        <p:spPr>
          <a:xfrm>
            <a:off x="2915816" y="2425849"/>
            <a:ext cx="6089826" cy="3434315"/>
          </a:xfrm>
          <a:prstGeom prst="rect">
            <a:avLst/>
          </a:prstGeom>
        </p:spPr>
      </p:pic>
      <p:sp>
        <p:nvSpPr>
          <p:cNvPr id="4" name="3 Rectángulo"/>
          <p:cNvSpPr/>
          <p:nvPr/>
        </p:nvSpPr>
        <p:spPr>
          <a:xfrm>
            <a:off x="3563888" y="5949396"/>
            <a:ext cx="4572000" cy="369332"/>
          </a:xfrm>
          <a:prstGeom prst="rect">
            <a:avLst/>
          </a:prstGeom>
        </p:spPr>
        <p:txBody>
          <a:bodyPr>
            <a:spAutoFit/>
          </a:bodyPr>
          <a:lstStyle/>
          <a:p>
            <a:r>
              <a:rPr lang="es-CO" dirty="0">
                <a:solidFill>
                  <a:schemeClr val="tx1">
                    <a:lumMod val="75000"/>
                    <a:lumOff val="25000"/>
                  </a:schemeClr>
                </a:solidFill>
                <a:latin typeface="Century Gothic"/>
              </a:rPr>
              <a:t>5000 reproducciones.</a:t>
            </a:r>
          </a:p>
        </p:txBody>
      </p:sp>
    </p:spTree>
    <p:extLst>
      <p:ext uri="{BB962C8B-B14F-4D97-AF65-F5344CB8AC3E}">
        <p14:creationId xmlns:p14="http://schemas.microsoft.com/office/powerpoint/2010/main" val="221710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058797172"/>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59551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276872"/>
            <a:ext cx="6480720"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10" name="Tabla 9">
            <a:extLst>
              <a:ext uri="{FF2B5EF4-FFF2-40B4-BE49-F238E27FC236}">
                <a16:creationId xmlns:a16="http://schemas.microsoft.com/office/drawing/2014/main" id="{9F6CAF53-2B3C-4BDC-9F7F-25A2E316442F}"/>
              </a:ext>
            </a:extLst>
          </p:cNvPr>
          <p:cNvGraphicFramePr>
            <a:graphicFrameLocks noGrp="1"/>
          </p:cNvGraphicFramePr>
          <p:nvPr>
            <p:extLst>
              <p:ext uri="{D42A27DB-BD31-4B8C-83A1-F6EECF244321}">
                <p14:modId xmlns:p14="http://schemas.microsoft.com/office/powerpoint/2010/main" val="215332801"/>
              </p:ext>
            </p:extLst>
          </p:nvPr>
        </p:nvGraphicFramePr>
        <p:xfrm>
          <a:off x="216014" y="3140969"/>
          <a:ext cx="8711972" cy="3436439"/>
        </p:xfrm>
        <a:graphic>
          <a:graphicData uri="http://schemas.openxmlformats.org/drawingml/2006/table">
            <a:tbl>
              <a:tblPr>
                <a:tableStyleId>{46F890A9-2807-4EBB-B81D-B2AA78EC7F39}</a:tableStyleId>
              </a:tblPr>
              <a:tblGrid>
                <a:gridCol w="125413">
                  <a:extLst>
                    <a:ext uri="{9D8B030D-6E8A-4147-A177-3AD203B41FA5}">
                      <a16:colId xmlns:a16="http://schemas.microsoft.com/office/drawing/2014/main" val="2989262838"/>
                    </a:ext>
                  </a:extLst>
                </a:gridCol>
                <a:gridCol w="25400">
                  <a:extLst>
                    <a:ext uri="{9D8B030D-6E8A-4147-A177-3AD203B41FA5}">
                      <a16:colId xmlns:a16="http://schemas.microsoft.com/office/drawing/2014/main" val="1969130594"/>
                    </a:ext>
                  </a:extLst>
                </a:gridCol>
                <a:gridCol w="1116874">
                  <a:extLst>
                    <a:ext uri="{9D8B030D-6E8A-4147-A177-3AD203B41FA5}">
                      <a16:colId xmlns:a16="http://schemas.microsoft.com/office/drawing/2014/main" val="1387241689"/>
                    </a:ext>
                  </a:extLst>
                </a:gridCol>
                <a:gridCol w="789025">
                  <a:extLst>
                    <a:ext uri="{9D8B030D-6E8A-4147-A177-3AD203B41FA5}">
                      <a16:colId xmlns:a16="http://schemas.microsoft.com/office/drawing/2014/main" val="3820699736"/>
                    </a:ext>
                  </a:extLst>
                </a:gridCol>
                <a:gridCol w="596915">
                  <a:extLst>
                    <a:ext uri="{9D8B030D-6E8A-4147-A177-3AD203B41FA5}">
                      <a16:colId xmlns:a16="http://schemas.microsoft.com/office/drawing/2014/main" val="2761670079"/>
                    </a:ext>
                  </a:extLst>
                </a:gridCol>
                <a:gridCol w="596915">
                  <a:extLst>
                    <a:ext uri="{9D8B030D-6E8A-4147-A177-3AD203B41FA5}">
                      <a16:colId xmlns:a16="http://schemas.microsoft.com/office/drawing/2014/main" val="4230249287"/>
                    </a:ext>
                  </a:extLst>
                </a:gridCol>
                <a:gridCol w="1077192">
                  <a:extLst>
                    <a:ext uri="{9D8B030D-6E8A-4147-A177-3AD203B41FA5}">
                      <a16:colId xmlns:a16="http://schemas.microsoft.com/office/drawing/2014/main" val="677504065"/>
                    </a:ext>
                  </a:extLst>
                </a:gridCol>
                <a:gridCol w="1955411">
                  <a:extLst>
                    <a:ext uri="{9D8B030D-6E8A-4147-A177-3AD203B41FA5}">
                      <a16:colId xmlns:a16="http://schemas.microsoft.com/office/drawing/2014/main" val="923333954"/>
                    </a:ext>
                  </a:extLst>
                </a:gridCol>
                <a:gridCol w="521444">
                  <a:extLst>
                    <a:ext uri="{9D8B030D-6E8A-4147-A177-3AD203B41FA5}">
                      <a16:colId xmlns:a16="http://schemas.microsoft.com/office/drawing/2014/main" val="890312617"/>
                    </a:ext>
                  </a:extLst>
                </a:gridCol>
                <a:gridCol w="878220">
                  <a:extLst>
                    <a:ext uri="{9D8B030D-6E8A-4147-A177-3AD203B41FA5}">
                      <a16:colId xmlns:a16="http://schemas.microsoft.com/office/drawing/2014/main" val="1008239419"/>
                    </a:ext>
                  </a:extLst>
                </a:gridCol>
                <a:gridCol w="1029163">
                  <a:extLst>
                    <a:ext uri="{9D8B030D-6E8A-4147-A177-3AD203B41FA5}">
                      <a16:colId xmlns:a16="http://schemas.microsoft.com/office/drawing/2014/main" val="4110654986"/>
                    </a:ext>
                  </a:extLst>
                </a:gridCol>
              </a:tblGrid>
              <a:tr h="120107">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gridSpan="2">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hMerge="1">
                  <a:txBody>
                    <a:bodyPr/>
                    <a:lstStyle/>
                    <a:p>
                      <a:pPr algn="l" fontAlgn="ctr"/>
                      <a:endParaRPr lang="es-CO" sz="600" b="0" i="0" u="none" strike="noStrike">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986794025"/>
                  </a:ext>
                </a:extLst>
              </a:tr>
              <a:tr h="354562">
                <a:tc gridSpan="3">
                  <a:txBody>
                    <a:bodyPr/>
                    <a:lstStyle/>
                    <a:p>
                      <a:pPr algn="l" fontAlgn="b"/>
                      <a:r>
                        <a:rPr lang="es-CO" sz="800" b="1" u="none" strike="noStrike" dirty="0">
                          <a:effectLst/>
                        </a:rPr>
                        <a:t> </a:t>
                      </a:r>
                      <a:endParaRPr lang="es-CO" sz="800" b="1"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hMerge="1">
                  <a:txBody>
                    <a:bodyPr/>
                    <a:lstStyle/>
                    <a:p>
                      <a:endParaRPr lang="es-CO"/>
                    </a:p>
                  </a:txBody>
                  <a:tcPr/>
                </a:tc>
                <a:tc hMerge="1">
                  <a:txBody>
                    <a:bodyPr/>
                    <a:lstStyle/>
                    <a:p>
                      <a:pPr algn="l" fontAlgn="b"/>
                      <a:endParaRPr lang="es-CO" sz="600" b="0" i="0" u="none" strike="noStrike" dirty="0">
                        <a:solidFill>
                          <a:srgbClr val="000000"/>
                        </a:solidFill>
                        <a:effectLst/>
                        <a:latin typeface="Calibri" panose="020F0502020204030204" pitchFamily="34" charset="0"/>
                      </a:endParaRPr>
                    </a:p>
                  </a:txBody>
                  <a:tcPr marL="0" marR="0" marT="0" marB="0" anchor="ctr"/>
                </a:tc>
                <a:tc gridSpan="7">
                  <a:txBody>
                    <a:bodyPr/>
                    <a:lstStyle/>
                    <a:p>
                      <a:pPr algn="ctr" fontAlgn="ctr"/>
                      <a:r>
                        <a:rPr lang="es-ES" sz="800" b="1" u="none" strike="noStrike" dirty="0">
                          <a:effectLst/>
                        </a:rPr>
                        <a:t>REPORTE INTERNO DE EJERCICIOS DE PARTICIPACIÓN CIUDADANA Y RENDICIÓN DE CUENTAS</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tx2">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ctr"/>
                      <a:endParaRPr lang="es-CO" sz="800" b="1" i="0" u="none" strike="noStrike" dirty="0">
                        <a:solidFill>
                          <a:srgbClr val="000000"/>
                        </a:solidFill>
                        <a:effectLst/>
                        <a:latin typeface="Arial Narrow" panose="020B0606020202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val="838738595"/>
                  </a:ext>
                </a:extLst>
              </a:tr>
              <a:tr h="131512">
                <a:tc>
                  <a:txBody>
                    <a:bodyPr/>
                    <a:lstStyle/>
                    <a:p>
                      <a:pPr algn="l" fontAlgn="ctr"/>
                      <a:r>
                        <a:rPr lang="es-CO" sz="600" u="none" strike="noStrike" dirty="0">
                          <a:effectLst/>
                        </a:rPr>
                        <a:t> </a:t>
                      </a:r>
                      <a:endParaRPr lang="es-CO" sz="600" b="0" i="0" u="none" strike="noStrike" dirty="0">
                        <a:solidFill>
                          <a:srgbClr val="000000"/>
                        </a:solidFill>
                        <a:effectLst/>
                        <a:latin typeface="Arial Narrow" panose="020B0606020202030204" pitchFamily="34" charset="0"/>
                      </a:endParaRPr>
                    </a:p>
                  </a:txBody>
                  <a:tcPr marL="0" marR="0" marT="0" marB="0" anchor="ctr"/>
                </a:tc>
                <a:tc gridSpan="2">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hMerge="1">
                  <a:txBody>
                    <a:bodyPr/>
                    <a:lstStyle/>
                    <a:p>
                      <a:pPr algn="l" fontAlgn="ctr"/>
                      <a:endParaRPr lang="es-CO" sz="600" b="0" i="0" u="none" strike="noStrike">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 </a:t>
                      </a:r>
                      <a:endParaRPr lang="es-CO" sz="8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2451079564"/>
                  </a:ext>
                </a:extLst>
              </a:tr>
              <a:tr h="131512">
                <a:tc gridSpan="11">
                  <a:txBody>
                    <a:bodyPr/>
                    <a:lstStyle/>
                    <a:p>
                      <a:pPr algn="l" fontAlgn="ctr"/>
                      <a:r>
                        <a:rPr lang="es-ES" sz="800" u="none" strike="noStrike" dirty="0">
                          <a:effectLst/>
                        </a:rPr>
                        <a:t>Nombre del evento o tema de participación (Incluye actividades de Rendición de Cuentas): Rendición de cuentas Paz Programa Llegó la Hora, canal Institucional</a:t>
                      </a:r>
                      <a:endParaRPr lang="es-ES" sz="8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63189062"/>
                  </a:ext>
                </a:extLst>
              </a:tr>
              <a:tr h="131512">
                <a:tc gridSpan="3">
                  <a:txBody>
                    <a:bodyPr/>
                    <a:lstStyle/>
                    <a:p>
                      <a:pPr algn="l" fontAlgn="ctr"/>
                      <a:r>
                        <a:rPr lang="es-CO" sz="800" u="none" strike="noStrike" dirty="0">
                          <a:effectLst/>
                        </a:rPr>
                        <a:t>Área responsable:</a:t>
                      </a:r>
                      <a:endParaRPr lang="es-CO" sz="8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CO"/>
                    </a:p>
                  </a:txBody>
                  <a:tcPr/>
                </a:tc>
                <a:tc hMerge="1">
                  <a:txBody>
                    <a:bodyPr/>
                    <a:lstStyle/>
                    <a:p>
                      <a:pPr algn="l" fontAlgn="ctr"/>
                      <a:endParaRPr lang="es-CO" sz="600" b="1" i="0" u="none" strike="noStrike" dirty="0">
                        <a:solidFill>
                          <a:srgbClr val="000000"/>
                        </a:solidFill>
                        <a:effectLst/>
                        <a:latin typeface="Arial Narrow" panose="020B0606020202030204" pitchFamily="34" charset="0"/>
                      </a:endParaRPr>
                    </a:p>
                  </a:txBody>
                  <a:tcPr marL="0" marR="0" marT="0" marB="0" anchor="ctr"/>
                </a:tc>
                <a:tc>
                  <a:txBody>
                    <a:bodyPr/>
                    <a:lstStyle/>
                    <a:p>
                      <a:pPr algn="l" fontAlgn="ctr"/>
                      <a:r>
                        <a:rPr lang="es-CO" sz="800" u="none" strike="noStrike" dirty="0">
                          <a:effectLst/>
                        </a:rPr>
                        <a:t>OAPES y Viceministerio </a:t>
                      </a:r>
                      <a:endParaRPr lang="es-CO" sz="800" b="1" i="0" u="none" strike="noStrike" dirty="0">
                        <a:solidFill>
                          <a:srgbClr val="000000"/>
                        </a:solidFill>
                        <a:effectLst/>
                        <a:latin typeface="Arial Narrow" panose="020B0606020202030204" pitchFamily="34" charset="0"/>
                      </a:endParaRPr>
                    </a:p>
                  </a:txBody>
                  <a:tcPr marL="0" marR="0" marT="0" marB="0" anchor="ctr"/>
                </a:tc>
                <a:tc gridSpan="2">
                  <a:txBody>
                    <a:bodyPr/>
                    <a:lstStyle/>
                    <a:p>
                      <a:pPr algn="ctr" fontAlgn="ctr"/>
                      <a:r>
                        <a:rPr lang="es-CO" sz="800" u="none" strike="noStrike" dirty="0">
                          <a:effectLst/>
                        </a:rPr>
                        <a:t>6 de julio de 2018</a:t>
                      </a:r>
                      <a:endParaRPr lang="es-CO" sz="800" b="0"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CO"/>
                    </a:p>
                  </a:txBody>
                  <a:tcPr/>
                </a:tc>
                <a:tc>
                  <a:txBody>
                    <a:bodyPr/>
                    <a:lstStyle/>
                    <a:p>
                      <a:pPr algn="ctr" fontAlgn="ctr"/>
                      <a:r>
                        <a:rPr lang="es-CO" sz="800" u="none" strike="noStrike" dirty="0">
                          <a:effectLst/>
                        </a:rPr>
                        <a:t>Fecha de inicio:</a:t>
                      </a:r>
                      <a:endParaRPr lang="es-CO" sz="800" b="1" i="0" u="none" strike="noStrike" dirty="0">
                        <a:solidFill>
                          <a:srgbClr val="000000"/>
                        </a:solidFill>
                        <a:effectLst/>
                        <a:latin typeface="Arial Narrow" panose="020B0606020202030204" pitchFamily="34" charset="0"/>
                      </a:endParaRPr>
                    </a:p>
                  </a:txBody>
                  <a:tcPr marL="0" marR="0" marT="0" marB="0" anchor="ctr"/>
                </a:tc>
                <a:tc gridSpan="2">
                  <a:txBody>
                    <a:bodyPr/>
                    <a:lstStyle/>
                    <a:p>
                      <a:pPr algn="ctr" fontAlgn="ctr"/>
                      <a:r>
                        <a:rPr lang="es-CO" sz="800" u="none" strike="noStrike" dirty="0">
                          <a:effectLst/>
                        </a:rPr>
                        <a:t>6 de julio de 2018</a:t>
                      </a:r>
                      <a:endParaRPr lang="es-CO" sz="800" b="0"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CO"/>
                    </a:p>
                  </a:txBody>
                  <a:tcPr/>
                </a:tc>
                <a:tc>
                  <a:txBody>
                    <a:bodyPr/>
                    <a:lstStyle/>
                    <a:p>
                      <a:pPr algn="ctr" fontAlgn="ctr"/>
                      <a:r>
                        <a:rPr lang="es-CO" sz="800" u="none" strike="noStrike" dirty="0">
                          <a:effectLst/>
                        </a:rPr>
                        <a:t>Fecha de terminación:</a:t>
                      </a:r>
                      <a:endParaRPr lang="es-CO" sz="8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7-jul-18</a:t>
                      </a:r>
                      <a:endParaRPr lang="es-CO" sz="8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4268687645"/>
                  </a:ext>
                </a:extLst>
              </a:tr>
              <a:tr h="504186">
                <a:tc gridSpan="2">
                  <a:txBody>
                    <a:bodyPr/>
                    <a:lstStyle/>
                    <a:p>
                      <a:pPr algn="ctr" fontAlgn="ctr"/>
                      <a:r>
                        <a:rPr lang="es-CO" sz="600" u="none" strike="noStrike" dirty="0">
                          <a:effectLst/>
                        </a:rPr>
                        <a:t>No.</a:t>
                      </a:r>
                      <a:endParaRPr lang="es-CO" sz="600" b="1" i="0" u="none" strike="noStrike" dirty="0">
                        <a:solidFill>
                          <a:srgbClr val="000000"/>
                        </a:solidFill>
                        <a:effectLst/>
                        <a:latin typeface="Arial Narrow" panose="020B0606020202030204" pitchFamily="34" charset="0"/>
                      </a:endParaRPr>
                    </a:p>
                  </a:txBody>
                  <a:tcPr marL="0" marR="0" marT="0" marB="0" anchor="ctr"/>
                </a:tc>
                <a:tc hMerge="1">
                  <a:txBody>
                    <a:bodyPr/>
                    <a:lstStyle/>
                    <a:p>
                      <a:pPr algn="ctr" fontAlgn="ctr"/>
                      <a:r>
                        <a:rPr lang="es-ES" sz="600" u="none" strike="noStrike" dirty="0">
                          <a:effectLst/>
                        </a:rPr>
                        <a:t>Nombre del Participante o Persona Jurídica</a:t>
                      </a:r>
                      <a:br>
                        <a:rPr lang="es-ES" sz="600" u="none" strike="noStrike" dirty="0">
                          <a:effectLst/>
                        </a:rPr>
                      </a:br>
                      <a:r>
                        <a:rPr lang="es-ES" sz="600" u="none" strike="noStrike" dirty="0">
                          <a:effectLst/>
                        </a:rPr>
                        <a:t>URL</a:t>
                      </a:r>
                      <a:endParaRPr lang="es-ES" sz="6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ES" sz="800" u="none" strike="noStrike" dirty="0">
                          <a:effectLst/>
                        </a:rPr>
                        <a:t>Nombre del Participante o Persona Jurídica</a:t>
                      </a:r>
                      <a:br>
                        <a:rPr lang="es-ES" sz="800" u="none" strike="noStrike" dirty="0">
                          <a:effectLst/>
                        </a:rPr>
                      </a:br>
                      <a:r>
                        <a:rPr lang="es-ES" sz="800" u="none" strike="noStrike" dirty="0">
                          <a:effectLst/>
                        </a:rPr>
                        <a:t>URL</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CO" sz="800" u="none" strike="noStrike" dirty="0">
                          <a:effectLst/>
                        </a:rPr>
                        <a:t>Grupo Interesado</a:t>
                      </a:r>
                      <a:endParaRPr lang="es-CO"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just" fontAlgn="ctr"/>
                      <a:r>
                        <a:rPr lang="es-CO" sz="800" u="none" strike="noStrike" dirty="0">
                          <a:effectLst/>
                        </a:rPr>
                        <a:t>Canal de Participación</a:t>
                      </a:r>
                      <a:endParaRPr lang="es-CO"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CO" sz="800" u="none" strike="noStrike" dirty="0">
                          <a:effectLst/>
                        </a:rPr>
                        <a:t>Fecha de Participación</a:t>
                      </a:r>
                      <a:endParaRPr lang="es-CO"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ES" sz="800" u="none" strike="noStrike" dirty="0">
                          <a:effectLst/>
                        </a:rPr>
                        <a:t>Transcriba el comentario, Pregunta, o  solicitud de información o escriba un breve resumen</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ES" sz="800" u="none" strike="noStrike" dirty="0">
                          <a:effectLst/>
                        </a:rPr>
                        <a:t>Transcriba la respuesta  o información dada por MinTIC o escriba un breve resumen</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CO" sz="800" u="none" strike="noStrike" dirty="0">
                          <a:effectLst/>
                        </a:rPr>
                        <a:t>Fecha de Respuesta</a:t>
                      </a:r>
                      <a:endParaRPr lang="es-CO"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ES" sz="800" u="none" strike="noStrike" dirty="0">
                          <a:effectLst/>
                        </a:rPr>
                        <a:t>Área competente del Ministerio para dar Respuesta</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fontAlgn="ctr"/>
                      <a:r>
                        <a:rPr lang="es-ES" sz="800" u="none" strike="noStrike" dirty="0">
                          <a:effectLst/>
                        </a:rPr>
                        <a:t>Describa la acción realizada por su área para acoger la propuesta o solicitud </a:t>
                      </a:r>
                      <a:endParaRPr lang="es-ES" sz="800" b="1" i="0" u="none" strike="noStrike" dirty="0">
                        <a:solidFill>
                          <a:srgbClr val="000000"/>
                        </a:solidFill>
                        <a:effectLst/>
                        <a:latin typeface="Arial Narrow" panose="020B0606020202030204" pitchFamily="34"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2478411505"/>
                  </a:ext>
                </a:extLst>
              </a:tr>
              <a:tr h="882325">
                <a:tc gridSpan="2">
                  <a:txBody>
                    <a:bodyPr/>
                    <a:lstStyle/>
                    <a:p>
                      <a:pPr algn="ctr" fontAlgn="ctr"/>
                      <a:r>
                        <a:rPr lang="es-CO" sz="600" u="none" strike="noStrike" dirty="0">
                          <a:effectLst/>
                        </a:rPr>
                        <a:t>1</a:t>
                      </a:r>
                      <a:endParaRPr lang="es-CO" sz="600" b="0" i="0" u="none" strike="noStrike" dirty="0">
                        <a:solidFill>
                          <a:srgbClr val="000000"/>
                        </a:solidFill>
                        <a:effectLst/>
                        <a:latin typeface="Arial Narrow" panose="020B0606020202030204" pitchFamily="34" charset="0"/>
                      </a:endParaRPr>
                    </a:p>
                  </a:txBody>
                  <a:tcPr marL="0" marR="0" marT="0" marB="0" anchor="ctr"/>
                </a:tc>
                <a:tc hMerge="1">
                  <a:txBody>
                    <a:bodyPr/>
                    <a:lstStyle/>
                    <a:p>
                      <a:pPr algn="ctr" fontAlgn="ctr"/>
                      <a:r>
                        <a:rPr lang="es-CO" sz="500" u="sng" strike="noStrike">
                          <a:effectLst/>
                          <a:hlinkClick r:id="rId5"/>
                        </a:rPr>
                        <a:t>https://www.facebook.com/wilfer.cardona.7?fref=ufi&amp;rc=p</a:t>
                      </a:r>
                      <a:endParaRPr lang="es-CO" sz="500" b="0" i="0" u="sng" strike="noStrike">
                        <a:solidFill>
                          <a:srgbClr val="0563C1"/>
                        </a:solidFill>
                        <a:effectLst/>
                        <a:latin typeface="Candara" panose="020E0502030303020204" pitchFamily="34" charset="0"/>
                      </a:endParaRPr>
                    </a:p>
                  </a:txBody>
                  <a:tcPr marL="0" marR="0" marT="0" marB="0" anchor="ctr"/>
                </a:tc>
                <a:tc>
                  <a:txBody>
                    <a:bodyPr/>
                    <a:lstStyle/>
                    <a:p>
                      <a:pPr algn="ctr" fontAlgn="ctr"/>
                      <a:r>
                        <a:rPr lang="es-CO" sz="800" u="sng" strike="noStrike" dirty="0">
                          <a:effectLst/>
                          <a:hlinkClick r:id="rId5"/>
                        </a:rPr>
                        <a:t>https://www.facebook.com/wilfer.cardona.7?fref=ufi&amp;rc=p</a:t>
                      </a:r>
                      <a:endParaRPr lang="es-CO" sz="800" b="0" i="0" u="sng" strike="noStrike" dirty="0">
                        <a:solidFill>
                          <a:srgbClr val="0563C1"/>
                        </a:solidFill>
                        <a:effectLst/>
                        <a:latin typeface="Candara" panose="020E0502030303020204" pitchFamily="34" charset="0"/>
                      </a:endParaRPr>
                    </a:p>
                  </a:txBody>
                  <a:tcPr marL="0" marR="0" marT="0" marB="0" anchor="ctr"/>
                </a:tc>
                <a:tc>
                  <a:txBody>
                    <a:bodyPr/>
                    <a:lstStyle/>
                    <a:p>
                      <a:pPr algn="ctr" fontAlgn="ctr"/>
                      <a:r>
                        <a:rPr lang="es-CO" sz="800" u="none" strike="noStrike" dirty="0">
                          <a:effectLst/>
                        </a:rPr>
                        <a:t>Ciudadanía</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Redes Sociales</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Jul-6-2018</a:t>
                      </a:r>
                      <a:endParaRPr lang="es-CO" sz="800" b="0" i="0" u="none" strike="noStrike" dirty="0">
                        <a:solidFill>
                          <a:srgbClr val="000000"/>
                        </a:solidFill>
                        <a:effectLst/>
                        <a:latin typeface="Candara" panose="020E0502030303020204" pitchFamily="34" charset="0"/>
                      </a:endParaRPr>
                    </a:p>
                  </a:txBody>
                  <a:tcPr marL="0" marR="0" marT="0" marB="0" anchor="ctr"/>
                </a:tc>
                <a:tc>
                  <a:txBody>
                    <a:bodyPr/>
                    <a:lstStyle/>
                    <a:p>
                      <a:pPr algn="just" fontAlgn="ctr"/>
                      <a:r>
                        <a:rPr lang="es-ES" sz="800" u="none" strike="noStrike" dirty="0">
                          <a:effectLst/>
                        </a:rPr>
                        <a:t>Ministro quiero participar en Colombia 4.0 con mi empresa y presentar una propuesta a MinTIC</a:t>
                      </a:r>
                      <a:endParaRPr lang="es-ES" sz="800" b="0" i="0" u="none" strike="noStrike" dirty="0">
                        <a:solidFill>
                          <a:srgbClr val="000000"/>
                        </a:solidFill>
                        <a:effectLst/>
                        <a:latin typeface="Candara" panose="020E0502030303020204" pitchFamily="34" charset="0"/>
                      </a:endParaRPr>
                    </a:p>
                  </a:txBody>
                  <a:tcPr marL="0" marR="0" marT="0" marB="0" anchor="ctr"/>
                </a:tc>
                <a:tc>
                  <a:txBody>
                    <a:bodyPr/>
                    <a:lstStyle/>
                    <a:p>
                      <a:pPr algn="just" fontAlgn="ctr"/>
                      <a:r>
                        <a:rPr lang="es-ES" sz="800" u="none" strike="noStrike" dirty="0">
                          <a:effectLst/>
                        </a:rPr>
                        <a:t>Gracias por participar en este ejercicio de Rendición de Cuentas del Ministerio TIC. En primera instancia la entrada al evento es gratuita y aproximadamente un mes antes del mismo abriremos el registro. Si tiene intención en participar como expositor u otras formas de participación lo invitamos a comunicarse al siguiente correo mrodriguezc@mintic.gov.co. </a:t>
                      </a:r>
                      <a:endParaRPr lang="es-ES" sz="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800" u="none" strike="noStrike" dirty="0">
                          <a:effectLst/>
                        </a:rPr>
                        <a:t>Jul-27- 2018</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ES" sz="800" u="none" strike="noStrike" dirty="0">
                          <a:effectLst/>
                        </a:rPr>
                        <a:t>Dirección de Desarrollo de la Industria TI</a:t>
                      </a:r>
                      <a:endParaRPr lang="es-ES" sz="800" b="0" i="0" u="none" strike="noStrike" dirty="0">
                        <a:solidFill>
                          <a:srgbClr val="000000"/>
                        </a:solidFill>
                        <a:effectLst/>
                        <a:latin typeface="Arial" panose="020B0604020202020204" pitchFamily="34" charset="0"/>
                      </a:endParaRPr>
                    </a:p>
                  </a:txBody>
                  <a:tcPr marL="0" marR="0" marT="0" marB="0" anchor="ctr"/>
                </a:tc>
                <a:tc>
                  <a:txBody>
                    <a:bodyPr/>
                    <a:lstStyle/>
                    <a:p>
                      <a:pPr algn="just" fontAlgn="ctr"/>
                      <a:r>
                        <a:rPr lang="es-ES" sz="800" u="none" strike="noStrike" dirty="0">
                          <a:effectLst/>
                        </a:rPr>
                        <a:t>el ciudadano realizó una pregunta de solicitud de información la cual fue resuelta por el área responsable del ministerio</a:t>
                      </a:r>
                      <a:endParaRPr lang="es-ES" sz="8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730990528"/>
                  </a:ext>
                </a:extLst>
              </a:tr>
              <a:tr h="882325">
                <a:tc gridSpan="2">
                  <a:txBody>
                    <a:bodyPr/>
                    <a:lstStyle/>
                    <a:p>
                      <a:pPr algn="ctr" fontAlgn="ctr"/>
                      <a:r>
                        <a:rPr lang="es-CO" sz="600" u="none" strike="noStrike" dirty="0">
                          <a:effectLst/>
                        </a:rPr>
                        <a:t>2</a:t>
                      </a:r>
                      <a:endParaRPr lang="es-CO" sz="600" b="0" i="0" u="none" strike="noStrike" dirty="0">
                        <a:solidFill>
                          <a:srgbClr val="000000"/>
                        </a:solidFill>
                        <a:effectLst/>
                        <a:latin typeface="Arial Narrow" panose="020B0606020202030204" pitchFamily="34" charset="0"/>
                      </a:endParaRPr>
                    </a:p>
                  </a:txBody>
                  <a:tcPr marL="0" marR="0" marT="0" marB="0" anchor="ctr"/>
                </a:tc>
                <a:tc hMerge="1">
                  <a:txBody>
                    <a:bodyPr/>
                    <a:lstStyle/>
                    <a:p>
                      <a:pPr algn="ctr" fontAlgn="ctr"/>
                      <a:r>
                        <a:rPr lang="es-CO" sz="500" u="sng" strike="noStrike">
                          <a:effectLst/>
                          <a:hlinkClick r:id="rId5"/>
                        </a:rPr>
                        <a:t>https://www.facebook.com/wilfer.cardona.7?fref=ufi&amp;rc=p</a:t>
                      </a:r>
                      <a:endParaRPr lang="es-CO" sz="500" b="0" i="0" u="sng" strike="noStrike">
                        <a:solidFill>
                          <a:srgbClr val="0563C1"/>
                        </a:solidFill>
                        <a:effectLst/>
                        <a:latin typeface="Candara" panose="020E0502030303020204" pitchFamily="34" charset="0"/>
                      </a:endParaRPr>
                    </a:p>
                  </a:txBody>
                  <a:tcPr marL="0" marR="0" marT="0" marB="0" anchor="ctr"/>
                </a:tc>
                <a:tc>
                  <a:txBody>
                    <a:bodyPr/>
                    <a:lstStyle/>
                    <a:p>
                      <a:pPr algn="ctr" fontAlgn="ctr"/>
                      <a:r>
                        <a:rPr lang="es-CO" sz="800" u="sng" strike="noStrike" dirty="0">
                          <a:effectLst/>
                          <a:hlinkClick r:id="rId5"/>
                        </a:rPr>
                        <a:t>https://www.facebook.com/wilfer.cardona.7?fref=ufi&amp;rc=p</a:t>
                      </a:r>
                      <a:endParaRPr lang="es-CO" sz="800" b="0" i="0" u="sng" strike="noStrike" dirty="0">
                        <a:solidFill>
                          <a:srgbClr val="0563C1"/>
                        </a:solidFill>
                        <a:effectLst/>
                        <a:latin typeface="Candara" panose="020E0502030303020204" pitchFamily="34" charset="0"/>
                      </a:endParaRPr>
                    </a:p>
                  </a:txBody>
                  <a:tcPr marL="0" marR="0" marT="0" marB="0" anchor="ctr"/>
                </a:tc>
                <a:tc>
                  <a:txBody>
                    <a:bodyPr/>
                    <a:lstStyle/>
                    <a:p>
                      <a:pPr algn="ctr" fontAlgn="ctr"/>
                      <a:r>
                        <a:rPr lang="es-CO" sz="800" u="none" strike="noStrike" dirty="0">
                          <a:effectLst/>
                        </a:rPr>
                        <a:t>Ciudadanía</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Redes Sociales</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Jul-6-2018</a:t>
                      </a:r>
                      <a:endParaRPr lang="es-CO" sz="800" b="0" i="0" u="none" strike="noStrike" dirty="0">
                        <a:solidFill>
                          <a:srgbClr val="000000"/>
                        </a:solidFill>
                        <a:effectLst/>
                        <a:latin typeface="Candara" panose="020E0502030303020204" pitchFamily="34" charset="0"/>
                      </a:endParaRPr>
                    </a:p>
                  </a:txBody>
                  <a:tcPr marL="0" marR="0" marT="0" marB="0" anchor="ctr"/>
                </a:tc>
                <a:tc>
                  <a:txBody>
                    <a:bodyPr/>
                    <a:lstStyle/>
                    <a:p>
                      <a:pPr algn="just" fontAlgn="ctr"/>
                      <a:r>
                        <a:rPr lang="es-ES" sz="800" u="none" strike="noStrike" dirty="0">
                          <a:effectLst/>
                        </a:rPr>
                        <a:t>Pero es que es muy duro para nosotros los emprendedores mostrar y participar en convocatorias</a:t>
                      </a:r>
                      <a:endParaRPr lang="es-ES" sz="800" b="0" i="0" u="none" strike="noStrike" dirty="0">
                        <a:solidFill>
                          <a:srgbClr val="000000"/>
                        </a:solidFill>
                        <a:effectLst/>
                        <a:latin typeface="Candara" panose="020E0502030303020204" pitchFamily="34" charset="0"/>
                      </a:endParaRPr>
                    </a:p>
                  </a:txBody>
                  <a:tcPr marL="0" marR="0" marT="0" marB="0" anchor="ctr"/>
                </a:tc>
                <a:tc>
                  <a:txBody>
                    <a:bodyPr/>
                    <a:lstStyle/>
                    <a:p>
                      <a:pPr algn="just" fontAlgn="ctr"/>
                      <a:r>
                        <a:rPr lang="es-ES" sz="800" u="none" strike="noStrike" dirty="0">
                          <a:effectLst/>
                        </a:rPr>
                        <a:t>Gracias por participar en este ejercicio de Rendición de Cuentas del Ministerio TIC. En primera instancia la entrada al evento es gratuita y aproximadamente un mes antes del mismo abriremos el registro. Si tiene intención en participar como expositor u otras formas de participación lo invitamos a comunicarse al siguiente correo mrodriguezc@mintic.gov.co. </a:t>
                      </a:r>
                      <a:endParaRPr lang="es-ES" sz="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800" u="none" strike="noStrike" dirty="0">
                          <a:effectLst/>
                        </a:rPr>
                        <a:t>Jul-27- 2018</a:t>
                      </a:r>
                      <a:endParaRPr lang="es-CO" sz="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s-CO" sz="800" u="none" strike="noStrike" dirty="0">
                          <a:effectLst/>
                        </a:rPr>
                        <a:t>Dirección de Transformación Digital</a:t>
                      </a:r>
                      <a:endParaRPr lang="es-CO" sz="800" b="0" i="0" u="none" strike="noStrike" dirty="0">
                        <a:solidFill>
                          <a:srgbClr val="000000"/>
                        </a:solidFill>
                        <a:effectLst/>
                        <a:latin typeface="Arial" panose="020B0604020202020204" pitchFamily="34" charset="0"/>
                      </a:endParaRPr>
                    </a:p>
                  </a:txBody>
                  <a:tcPr marL="0" marR="0" marT="0" marB="0" anchor="ctr"/>
                </a:tc>
                <a:tc>
                  <a:txBody>
                    <a:bodyPr/>
                    <a:lstStyle/>
                    <a:p>
                      <a:pPr algn="just" fontAlgn="ctr"/>
                      <a:r>
                        <a:rPr lang="es-ES" sz="800" u="none" strike="noStrike" dirty="0">
                          <a:effectLst/>
                        </a:rPr>
                        <a:t>el ciudadano realizó una pregunta de solicitud de información la cual fue resuelta por el área responsable del ministerio</a:t>
                      </a:r>
                      <a:endParaRPr lang="es-ES" sz="8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4039026021"/>
                  </a:ext>
                </a:extLst>
              </a:tr>
            </a:tbl>
          </a:graphicData>
        </a:graphic>
      </p:graphicFrame>
      <p:pic>
        <p:nvPicPr>
          <p:cNvPr id="12" name="0 Imagen">
            <a:extLst>
              <a:ext uri="{FF2B5EF4-FFF2-40B4-BE49-F238E27FC236}">
                <a16:creationId xmlns:a16="http://schemas.microsoft.com/office/drawing/2014/main" id="{A4642E59-D737-48C5-86BB-8BE175B6631C}"/>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15272867" y="3901500"/>
            <a:ext cx="695325" cy="714375"/>
          </a:xfrm>
          <a:prstGeom prst="rect">
            <a:avLst/>
          </a:prstGeom>
        </p:spPr>
      </p:pic>
    </p:spTree>
    <p:extLst>
      <p:ext uri="{BB962C8B-B14F-4D97-AF65-F5344CB8AC3E}">
        <p14:creationId xmlns:p14="http://schemas.microsoft.com/office/powerpoint/2010/main" val="199415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692150"/>
            <a:ext cx="2023538" cy="1692366"/>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pic>
        <p:nvPicPr>
          <p:cNvPr id="12" name="0 Imagen">
            <a:extLst>
              <a:ext uri="{FF2B5EF4-FFF2-40B4-BE49-F238E27FC236}">
                <a16:creationId xmlns:a16="http://schemas.microsoft.com/office/drawing/2014/main" id="{A4642E59-D737-48C5-86BB-8BE175B6631C}"/>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15272867" y="3901500"/>
            <a:ext cx="695325" cy="714375"/>
          </a:xfrm>
          <a:prstGeom prst="rect">
            <a:avLst/>
          </a:prstGeom>
        </p:spPr>
      </p:pic>
      <p:graphicFrame>
        <p:nvGraphicFramePr>
          <p:cNvPr id="8" name="Tabla 7">
            <a:extLst>
              <a:ext uri="{FF2B5EF4-FFF2-40B4-BE49-F238E27FC236}">
                <a16:creationId xmlns:a16="http://schemas.microsoft.com/office/drawing/2014/main" id="{6B013D65-4FFE-4F44-9091-EDC157C6256E}"/>
              </a:ext>
            </a:extLst>
          </p:cNvPr>
          <p:cNvGraphicFramePr>
            <a:graphicFrameLocks noGrp="1"/>
          </p:cNvGraphicFramePr>
          <p:nvPr>
            <p:extLst>
              <p:ext uri="{D42A27DB-BD31-4B8C-83A1-F6EECF244321}">
                <p14:modId xmlns:p14="http://schemas.microsoft.com/office/powerpoint/2010/main" val="3097463184"/>
              </p:ext>
            </p:extLst>
          </p:nvPr>
        </p:nvGraphicFramePr>
        <p:xfrm>
          <a:off x="143507" y="2564904"/>
          <a:ext cx="8856985" cy="3070228"/>
        </p:xfrm>
        <a:graphic>
          <a:graphicData uri="http://schemas.openxmlformats.org/drawingml/2006/table">
            <a:tbl>
              <a:tblPr>
                <a:tableStyleId>{46F890A9-2807-4EBB-B81D-B2AA78EC7F39}</a:tableStyleId>
              </a:tblPr>
              <a:tblGrid>
                <a:gridCol w="180021">
                  <a:extLst>
                    <a:ext uri="{9D8B030D-6E8A-4147-A177-3AD203B41FA5}">
                      <a16:colId xmlns:a16="http://schemas.microsoft.com/office/drawing/2014/main" val="523749487"/>
                    </a:ext>
                  </a:extLst>
                </a:gridCol>
                <a:gridCol w="1053560">
                  <a:extLst>
                    <a:ext uri="{9D8B030D-6E8A-4147-A177-3AD203B41FA5}">
                      <a16:colId xmlns:a16="http://schemas.microsoft.com/office/drawing/2014/main" val="1660449224"/>
                    </a:ext>
                  </a:extLst>
                </a:gridCol>
                <a:gridCol w="750592">
                  <a:extLst>
                    <a:ext uri="{9D8B030D-6E8A-4147-A177-3AD203B41FA5}">
                      <a16:colId xmlns:a16="http://schemas.microsoft.com/office/drawing/2014/main" val="3654706069"/>
                    </a:ext>
                  </a:extLst>
                </a:gridCol>
                <a:gridCol w="567839">
                  <a:extLst>
                    <a:ext uri="{9D8B030D-6E8A-4147-A177-3AD203B41FA5}">
                      <a16:colId xmlns:a16="http://schemas.microsoft.com/office/drawing/2014/main" val="3914219539"/>
                    </a:ext>
                  </a:extLst>
                </a:gridCol>
                <a:gridCol w="567839">
                  <a:extLst>
                    <a:ext uri="{9D8B030D-6E8A-4147-A177-3AD203B41FA5}">
                      <a16:colId xmlns:a16="http://schemas.microsoft.com/office/drawing/2014/main" val="1933818150"/>
                    </a:ext>
                  </a:extLst>
                </a:gridCol>
                <a:gridCol w="1024721">
                  <a:extLst>
                    <a:ext uri="{9D8B030D-6E8A-4147-A177-3AD203B41FA5}">
                      <a16:colId xmlns:a16="http://schemas.microsoft.com/office/drawing/2014/main" val="1792810110"/>
                    </a:ext>
                  </a:extLst>
                </a:gridCol>
                <a:gridCol w="2401894">
                  <a:extLst>
                    <a:ext uri="{9D8B030D-6E8A-4147-A177-3AD203B41FA5}">
                      <a16:colId xmlns:a16="http://schemas.microsoft.com/office/drawing/2014/main" val="1957878535"/>
                    </a:ext>
                  </a:extLst>
                </a:gridCol>
                <a:gridCol w="496044">
                  <a:extLst>
                    <a:ext uri="{9D8B030D-6E8A-4147-A177-3AD203B41FA5}">
                      <a16:colId xmlns:a16="http://schemas.microsoft.com/office/drawing/2014/main" val="360044036"/>
                    </a:ext>
                  </a:extLst>
                </a:gridCol>
                <a:gridCol w="835441">
                  <a:extLst>
                    <a:ext uri="{9D8B030D-6E8A-4147-A177-3AD203B41FA5}">
                      <a16:colId xmlns:a16="http://schemas.microsoft.com/office/drawing/2014/main" val="1177954797"/>
                    </a:ext>
                  </a:extLst>
                </a:gridCol>
                <a:gridCol w="979034">
                  <a:extLst>
                    <a:ext uri="{9D8B030D-6E8A-4147-A177-3AD203B41FA5}">
                      <a16:colId xmlns:a16="http://schemas.microsoft.com/office/drawing/2014/main" val="3164790421"/>
                    </a:ext>
                  </a:extLst>
                </a:gridCol>
              </a:tblGrid>
              <a:tr h="207036">
                <a:tc>
                  <a:txBody>
                    <a:bodyPr/>
                    <a:lstStyle/>
                    <a:p>
                      <a:pPr algn="ctr" fontAlgn="ctr"/>
                      <a:r>
                        <a:rPr lang="es-CO" sz="300" u="none" strike="noStrike" dirty="0">
                          <a:effectLst/>
                        </a:rPr>
                        <a:t>No.</a:t>
                      </a:r>
                      <a:endParaRPr lang="es-CO" sz="300" b="1"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ES" sz="800" u="none" strike="noStrike" dirty="0">
                          <a:effectLst/>
                        </a:rPr>
                        <a:t>Nombre del Participante </a:t>
                      </a:r>
                      <a:r>
                        <a:rPr lang="es-ES" sz="600" u="none" strike="noStrike" kern="1200" dirty="0">
                          <a:effectLst/>
                        </a:rPr>
                        <a:t>o</a:t>
                      </a:r>
                      <a:r>
                        <a:rPr lang="es-ES" sz="800" u="none" strike="noStrike" dirty="0">
                          <a:effectLst/>
                        </a:rPr>
                        <a:t> Persona Jurídica</a:t>
                      </a:r>
                      <a:br>
                        <a:rPr lang="es-ES" sz="800" u="none" strike="noStrike" dirty="0">
                          <a:effectLst/>
                        </a:rPr>
                      </a:br>
                      <a:r>
                        <a:rPr lang="es-ES" sz="800" u="none" strike="noStrike" dirty="0">
                          <a:effectLst/>
                        </a:rPr>
                        <a:t>URL</a:t>
                      </a:r>
                      <a:endParaRPr lang="es-ES"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CO" sz="800" u="none" strike="noStrike" dirty="0">
                          <a:effectLst/>
                        </a:rPr>
                        <a:t>Grupo Interesado</a:t>
                      </a:r>
                      <a:endParaRPr lang="es-CO"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just" fontAlgn="ctr"/>
                      <a:r>
                        <a:rPr lang="es-CO" sz="800" u="none" strike="noStrike" dirty="0">
                          <a:effectLst/>
                        </a:rPr>
                        <a:t>Canal de Participación</a:t>
                      </a:r>
                      <a:endParaRPr lang="es-CO"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CO" sz="800" u="none" strike="noStrike" dirty="0">
                          <a:effectLst/>
                        </a:rPr>
                        <a:t>Fecha de Participación</a:t>
                      </a:r>
                      <a:endParaRPr lang="es-CO"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ES" sz="800" u="none" strike="noStrike" dirty="0">
                          <a:effectLst/>
                        </a:rPr>
                        <a:t>Transcriba el comentario, Pregunta, o  solicitud de información o escriba un breve resumen</a:t>
                      </a:r>
                      <a:endParaRPr lang="es-ES"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ES" sz="800" u="none" strike="noStrike" dirty="0">
                          <a:effectLst/>
                        </a:rPr>
                        <a:t>Transcriba la respuesta  o información dada por MinTIC o escriba un breve resumen</a:t>
                      </a:r>
                      <a:endParaRPr lang="es-ES"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CO" sz="800" u="none" strike="noStrike" dirty="0">
                          <a:effectLst/>
                        </a:rPr>
                        <a:t>Fecha de Respuesta</a:t>
                      </a:r>
                      <a:endParaRPr lang="es-CO"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ES" sz="800" u="none" strike="noStrike" dirty="0">
                          <a:effectLst/>
                        </a:rPr>
                        <a:t>Área competente del Ministerio para dar Respuesta</a:t>
                      </a:r>
                      <a:endParaRPr lang="es-ES"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tc>
                  <a:txBody>
                    <a:bodyPr/>
                    <a:lstStyle/>
                    <a:p>
                      <a:pPr algn="ctr" fontAlgn="ctr"/>
                      <a:r>
                        <a:rPr lang="es-ES" sz="800" u="none" strike="noStrike" dirty="0">
                          <a:effectLst/>
                        </a:rPr>
                        <a:t>Describa la acción realizada por su área para acoger la propuesta o solicitud </a:t>
                      </a:r>
                      <a:endParaRPr lang="es-ES" sz="800" b="1" i="0" u="none" strike="noStrike" dirty="0">
                        <a:solidFill>
                          <a:srgbClr val="000000"/>
                        </a:solidFill>
                        <a:effectLst/>
                        <a:latin typeface="Arial Narrow" panose="020B0606020202030204" pitchFamily="34" charset="0"/>
                      </a:endParaRPr>
                    </a:p>
                  </a:txBody>
                  <a:tcPr marL="1747" marR="1747" marT="1747" marB="0" anchor="ctr">
                    <a:solidFill>
                      <a:schemeClr val="tx2">
                        <a:lumMod val="60000"/>
                        <a:lumOff val="40000"/>
                      </a:schemeClr>
                    </a:solidFill>
                  </a:tcPr>
                </a:tc>
                <a:extLst>
                  <a:ext uri="{0D108BD9-81ED-4DB2-BD59-A6C34878D82A}">
                    <a16:rowId xmlns:a16="http://schemas.microsoft.com/office/drawing/2014/main" val="1699431443"/>
                  </a:ext>
                </a:extLst>
              </a:tr>
              <a:tr h="611499">
                <a:tc>
                  <a:txBody>
                    <a:bodyPr/>
                    <a:lstStyle/>
                    <a:p>
                      <a:pPr algn="ctr" fontAlgn="ctr"/>
                      <a:r>
                        <a:rPr lang="es-CO" sz="300" u="none" strike="noStrike" dirty="0">
                          <a:effectLst/>
                        </a:rPr>
                        <a:t>3</a:t>
                      </a:r>
                      <a:endParaRPr lang="es-CO" sz="3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sng" strike="noStrike" dirty="0">
                          <a:effectLst/>
                          <a:hlinkClick r:id="rId6"/>
                        </a:rPr>
                        <a:t>https://www.facebook.com/profile.php?id=1129678237&amp;fref=ufi&amp;rc=p</a:t>
                      </a:r>
                      <a:endParaRPr lang="es-CO" sz="700" b="0" i="0" u="sng" strike="noStrike" dirty="0">
                        <a:solidFill>
                          <a:srgbClr val="0563C1"/>
                        </a:solidFill>
                        <a:effectLst/>
                        <a:latin typeface="Candara" panose="020E0502030303020204" pitchFamily="34" charset="0"/>
                      </a:endParaRPr>
                    </a:p>
                  </a:txBody>
                  <a:tcPr marL="1747" marR="1747" marT="1747" marB="0" anchor="ctr"/>
                </a:tc>
                <a:tc>
                  <a:txBody>
                    <a:bodyPr/>
                    <a:lstStyle/>
                    <a:p>
                      <a:pPr algn="ctr" fontAlgn="ctr"/>
                      <a:r>
                        <a:rPr lang="es-CO" sz="700" u="none" strike="noStrike" dirty="0">
                          <a:effectLst/>
                        </a:rPr>
                        <a:t>Ciudadanía</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Redes Sociales</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Jul-6-2018</a:t>
                      </a:r>
                      <a:endParaRPr lang="es-CO"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Buenas tardes, ¿cuándo abren licitación para emisoras?</a:t>
                      </a:r>
                      <a:br>
                        <a:rPr lang="es-ES" sz="700" u="none" strike="noStrike" dirty="0">
                          <a:effectLst/>
                        </a:rPr>
                      </a:br>
                      <a:endParaRPr lang="es-ES"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Gracias por participar en este ejercicio de Rendición de Cuentas del Ministerio TIC. Atentamente le comunico que a la fecha estamos en proceso de análisis de disponibilidad de espectro radioeléctrico y sus estudios correspondientes, por lo tanto no se ha establecido la fecha en que se desarrollarán los próximos procesos para otorgar concesiones para la prestación del servicio de radiodifusión sonora comercial y comunitario. Una vez se de apertura de dichos procesos, será comunicado a través de todos los medios de comunicación y en especial en  nuestra página webwww.mintic.gov.co, para que todos los interesados en ella se presenten.</a:t>
                      </a:r>
                      <a:endParaRPr lang="es-ES"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ctr" fontAlgn="ctr"/>
                      <a:r>
                        <a:rPr lang="es-CO" sz="700" u="none" strike="noStrike" dirty="0">
                          <a:effectLst/>
                        </a:rPr>
                        <a:t>Jul-27- 2018</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 </a:t>
                      </a:r>
                      <a:br>
                        <a:rPr lang="es-CO" sz="700" u="none" strike="noStrike" dirty="0">
                          <a:effectLst/>
                        </a:rPr>
                      </a:br>
                      <a:r>
                        <a:rPr lang="es-CO" sz="700" u="none" strike="noStrike" dirty="0">
                          <a:effectLst/>
                        </a:rPr>
                        <a:t>Subdirección de Radio</a:t>
                      </a:r>
                      <a:endParaRPr lang="es-CO"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just" fontAlgn="ctr"/>
                      <a:r>
                        <a:rPr lang="es-ES" sz="700" u="none" strike="noStrike" dirty="0">
                          <a:effectLst/>
                        </a:rPr>
                        <a:t>el ciudadano realizó una pregunta de solicitud de información la cual fue resuelta por el área responsable del ministerio</a:t>
                      </a:r>
                      <a:endParaRPr lang="es-ES" sz="700" b="0" i="0" u="none" strike="noStrike" dirty="0">
                        <a:solidFill>
                          <a:srgbClr val="000000"/>
                        </a:solidFill>
                        <a:effectLst/>
                        <a:latin typeface="Arial Narrow" panose="020B0606020202030204" pitchFamily="34" charset="0"/>
                      </a:endParaRPr>
                    </a:p>
                  </a:txBody>
                  <a:tcPr marL="1747" marR="1747" marT="1747" marB="0" anchor="ctr"/>
                </a:tc>
                <a:extLst>
                  <a:ext uri="{0D108BD9-81ED-4DB2-BD59-A6C34878D82A}">
                    <a16:rowId xmlns:a16="http://schemas.microsoft.com/office/drawing/2014/main" val="944572048"/>
                  </a:ext>
                </a:extLst>
              </a:tr>
              <a:tr h="349428">
                <a:tc>
                  <a:txBody>
                    <a:bodyPr/>
                    <a:lstStyle/>
                    <a:p>
                      <a:pPr algn="ctr" fontAlgn="ctr"/>
                      <a:r>
                        <a:rPr lang="es-CO" sz="300" u="none" strike="noStrike" dirty="0">
                          <a:effectLst/>
                        </a:rPr>
                        <a:t>4</a:t>
                      </a:r>
                      <a:endParaRPr lang="es-CO" sz="3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sng" strike="noStrike" dirty="0">
                          <a:effectLst/>
                          <a:hlinkClick r:id="rId7"/>
                        </a:rPr>
                        <a:t>https://www.facebook.com/joe.rincon.125?fref=ufi&amp;rc=p</a:t>
                      </a:r>
                      <a:endParaRPr lang="es-CO" sz="700" b="0" i="0" u="sng" strike="noStrike" dirty="0">
                        <a:solidFill>
                          <a:srgbClr val="0563C1"/>
                        </a:solidFill>
                        <a:effectLst/>
                        <a:latin typeface="Candara" panose="020E0502030303020204" pitchFamily="34" charset="0"/>
                      </a:endParaRPr>
                    </a:p>
                  </a:txBody>
                  <a:tcPr marL="1747" marR="1747" marT="1747" marB="0" anchor="ctr"/>
                </a:tc>
                <a:tc>
                  <a:txBody>
                    <a:bodyPr/>
                    <a:lstStyle/>
                    <a:p>
                      <a:pPr algn="ctr" fontAlgn="ctr"/>
                      <a:r>
                        <a:rPr lang="es-CO" sz="700" u="none" strike="noStrike" dirty="0">
                          <a:effectLst/>
                        </a:rPr>
                        <a:t>Ciudadanía</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Redes Sociales</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Jul-6-2018</a:t>
                      </a:r>
                      <a:endParaRPr lang="es-CO"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Apoyo para Realizar Maestrías en TIC con Universidades Colombianas.</a:t>
                      </a:r>
                      <a:endParaRPr lang="es-ES"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Gracias por participar en este ejercicio de Rendición de Cuentas del Ministerio TIC. Efectivamente dentro de nuestro plan de inversión año 2019 se tiene planteado dentro de la Estrategia de Talento TI realizar una formación más especializada a profesionales de tecnologías de la información, especialmente en maestrías y competencias transversales.</a:t>
                      </a:r>
                      <a:endParaRPr lang="es-ES"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ctr" fontAlgn="ctr"/>
                      <a:r>
                        <a:rPr lang="es-CO" sz="700" u="none" strike="noStrike" dirty="0">
                          <a:effectLst/>
                        </a:rPr>
                        <a:t>Jul-27- 2018</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ES" sz="700" u="none" strike="noStrike" dirty="0">
                          <a:effectLst/>
                        </a:rPr>
                        <a:t>Dirección de Desarrollo de la Industria TI</a:t>
                      </a:r>
                      <a:endParaRPr lang="es-ES"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just" fontAlgn="ctr"/>
                      <a:r>
                        <a:rPr lang="es-ES" sz="700" u="none" strike="noStrike" dirty="0">
                          <a:effectLst/>
                        </a:rPr>
                        <a:t>el ciudadano realizó una pregunta de solicitud de información la cual fue resuelta por el área responsable del ministerio</a:t>
                      </a:r>
                      <a:endParaRPr lang="es-ES" sz="700" b="0" i="0" u="none" strike="noStrike" dirty="0">
                        <a:solidFill>
                          <a:srgbClr val="000000"/>
                        </a:solidFill>
                        <a:effectLst/>
                        <a:latin typeface="Arial Narrow" panose="020B0606020202030204" pitchFamily="34" charset="0"/>
                      </a:endParaRPr>
                    </a:p>
                  </a:txBody>
                  <a:tcPr marL="1747" marR="1747" marT="1747" marB="0" anchor="ctr"/>
                </a:tc>
                <a:extLst>
                  <a:ext uri="{0D108BD9-81ED-4DB2-BD59-A6C34878D82A}">
                    <a16:rowId xmlns:a16="http://schemas.microsoft.com/office/drawing/2014/main" val="3211831630"/>
                  </a:ext>
                </a:extLst>
              </a:tr>
              <a:tr h="253335">
                <a:tc>
                  <a:txBody>
                    <a:bodyPr/>
                    <a:lstStyle/>
                    <a:p>
                      <a:pPr algn="ctr" fontAlgn="ctr"/>
                      <a:r>
                        <a:rPr lang="es-CO" sz="300" u="none" strike="noStrike" dirty="0">
                          <a:effectLst/>
                        </a:rPr>
                        <a:t>5</a:t>
                      </a:r>
                      <a:endParaRPr lang="es-CO" sz="3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sng" strike="noStrike" dirty="0">
                          <a:effectLst/>
                          <a:hlinkClick r:id="rId8"/>
                        </a:rPr>
                        <a:t>https://www.facebook.com/ivan.escorcia.94?fref=ufi&amp;rc=p</a:t>
                      </a:r>
                      <a:endParaRPr lang="es-CO" sz="700" b="0" i="0" u="sng" strike="noStrike" dirty="0">
                        <a:solidFill>
                          <a:srgbClr val="0563C1"/>
                        </a:solidFill>
                        <a:effectLst/>
                        <a:latin typeface="Candara" panose="020E0502030303020204" pitchFamily="34" charset="0"/>
                      </a:endParaRPr>
                    </a:p>
                  </a:txBody>
                  <a:tcPr marL="1747" marR="1747" marT="1747" marB="0" anchor="ctr"/>
                </a:tc>
                <a:tc>
                  <a:txBody>
                    <a:bodyPr/>
                    <a:lstStyle/>
                    <a:p>
                      <a:pPr algn="ctr" fontAlgn="ctr"/>
                      <a:r>
                        <a:rPr lang="es-CO" sz="700" u="none" strike="noStrike" dirty="0">
                          <a:effectLst/>
                        </a:rPr>
                        <a:t>Ciudadanía</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Redes Sociales</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CO" sz="700" u="none" strike="noStrike" dirty="0">
                          <a:effectLst/>
                        </a:rPr>
                        <a:t>Jul-6-2018</a:t>
                      </a:r>
                      <a:endParaRPr lang="es-CO"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#Llegó ahora #Llegó ahora ¡Ministro TIC! ¿Qué más, espero esté bien, cuando gestionará las páginas colombianas y promoverá el uso de SSL?</a:t>
                      </a:r>
                      <a:endParaRPr lang="es-ES" sz="700" b="0" i="0" u="none" strike="noStrike" dirty="0">
                        <a:solidFill>
                          <a:srgbClr val="000000"/>
                        </a:solidFill>
                        <a:effectLst/>
                        <a:latin typeface="Candara" panose="020E0502030303020204" pitchFamily="34" charset="0"/>
                      </a:endParaRPr>
                    </a:p>
                  </a:txBody>
                  <a:tcPr marL="1747" marR="1747" marT="1747" marB="0" anchor="ctr"/>
                </a:tc>
                <a:tc>
                  <a:txBody>
                    <a:bodyPr/>
                    <a:lstStyle/>
                    <a:p>
                      <a:pPr algn="just" fontAlgn="ctr"/>
                      <a:r>
                        <a:rPr lang="es-ES" sz="700" u="none" strike="noStrike" dirty="0">
                          <a:effectLst/>
                        </a:rPr>
                        <a:t>Se remitió la respuesta al área encargada, se está a la espera de su respuesta, una vez remitida por ésta se le informará</a:t>
                      </a:r>
                      <a:endParaRPr lang="es-ES"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ctr" fontAlgn="ctr"/>
                      <a:r>
                        <a:rPr lang="es-CO" sz="700" u="none" strike="noStrike" dirty="0">
                          <a:effectLst/>
                        </a:rPr>
                        <a:t>Jul-27- 2018</a:t>
                      </a:r>
                      <a:endParaRPr lang="es-CO" sz="700" b="0" i="0" u="none" strike="noStrike" dirty="0">
                        <a:solidFill>
                          <a:srgbClr val="000000"/>
                        </a:solidFill>
                        <a:effectLst/>
                        <a:latin typeface="Arial Narrow" panose="020B0606020202030204" pitchFamily="34" charset="0"/>
                      </a:endParaRPr>
                    </a:p>
                  </a:txBody>
                  <a:tcPr marL="1747" marR="1747" marT="1747" marB="0" anchor="ctr"/>
                </a:tc>
                <a:tc>
                  <a:txBody>
                    <a:bodyPr/>
                    <a:lstStyle/>
                    <a:p>
                      <a:pPr algn="ctr" fontAlgn="ctr"/>
                      <a:r>
                        <a:rPr lang="es-ES" sz="700" u="none" strike="noStrike" dirty="0">
                          <a:effectLst/>
                        </a:rPr>
                        <a:t>Dirección de Desarrollo de la Industria TI</a:t>
                      </a:r>
                      <a:endParaRPr lang="es-ES" sz="700" b="0" i="0" u="none" strike="noStrike" dirty="0">
                        <a:solidFill>
                          <a:srgbClr val="000000"/>
                        </a:solidFill>
                        <a:effectLst/>
                        <a:latin typeface="Arial" panose="020B0604020202020204" pitchFamily="34" charset="0"/>
                      </a:endParaRPr>
                    </a:p>
                  </a:txBody>
                  <a:tcPr marL="1747" marR="1747" marT="1747" marB="0" anchor="ctr"/>
                </a:tc>
                <a:tc>
                  <a:txBody>
                    <a:bodyPr/>
                    <a:lstStyle/>
                    <a:p>
                      <a:pPr algn="just" fontAlgn="ctr"/>
                      <a:r>
                        <a:rPr lang="es-ES" sz="700" u="none" strike="noStrike" dirty="0">
                          <a:effectLst/>
                        </a:rPr>
                        <a:t>el ciudadano realizó una pregunta de solicitud de información la cual fue resuelta por el área responsable del ministerio</a:t>
                      </a:r>
                      <a:endParaRPr lang="es-ES" sz="700" b="0" i="0" u="none" strike="noStrike" dirty="0">
                        <a:solidFill>
                          <a:srgbClr val="000000"/>
                        </a:solidFill>
                        <a:effectLst/>
                        <a:latin typeface="Arial Narrow" panose="020B0606020202030204" pitchFamily="34" charset="0"/>
                      </a:endParaRPr>
                    </a:p>
                  </a:txBody>
                  <a:tcPr marL="1747" marR="1747" marT="1747" marB="0" anchor="ctr"/>
                </a:tc>
                <a:extLst>
                  <a:ext uri="{0D108BD9-81ED-4DB2-BD59-A6C34878D82A}">
                    <a16:rowId xmlns:a16="http://schemas.microsoft.com/office/drawing/2014/main" val="705228082"/>
                  </a:ext>
                </a:extLst>
              </a:tr>
            </a:tbl>
          </a:graphicData>
        </a:graphic>
      </p:graphicFrame>
      <p:sp>
        <p:nvSpPr>
          <p:cNvPr id="11" name="CuadroTexto 10">
            <a:extLst>
              <a:ext uri="{FF2B5EF4-FFF2-40B4-BE49-F238E27FC236}">
                <a16:creationId xmlns:a16="http://schemas.microsoft.com/office/drawing/2014/main" id="{D7B5C9DB-D292-4D6B-9D24-9DE914E01904}"/>
              </a:ext>
            </a:extLst>
          </p:cNvPr>
          <p:cNvSpPr txBox="1"/>
          <p:nvPr/>
        </p:nvSpPr>
        <p:spPr>
          <a:xfrm>
            <a:off x="539044" y="5949280"/>
            <a:ext cx="8604956" cy="584775"/>
          </a:xfrm>
          <a:prstGeom prst="rect">
            <a:avLst/>
          </a:prstGeom>
          <a:noFill/>
        </p:spPr>
        <p:txBody>
          <a:bodyPr wrap="square" rtlCol="0">
            <a:spAutoFit/>
          </a:bodyPr>
          <a:lstStyle/>
          <a:p>
            <a:pPr algn="just"/>
            <a:r>
              <a:rPr lang="es-CO" sz="1600" dirty="0">
                <a:solidFill>
                  <a:schemeClr val="tx1">
                    <a:lumMod val="75000"/>
                    <a:lumOff val="25000"/>
                  </a:schemeClr>
                </a:solidFill>
                <a:latin typeface="Century Gothic"/>
              </a:rPr>
              <a:t>Lo invitamos a consultar el total de preguntas y respuestas en el Excel anexo denominado Respuestas Ciudadanas  Ejercicio de diálogo Programa Llegó la Hora</a:t>
            </a:r>
          </a:p>
        </p:txBody>
      </p:sp>
    </p:spTree>
    <p:extLst>
      <p:ext uri="{BB962C8B-B14F-4D97-AF65-F5344CB8AC3E}">
        <p14:creationId xmlns:p14="http://schemas.microsoft.com/office/powerpoint/2010/main" val="106446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83600913"/>
              </p:ext>
            </p:extLst>
          </p:nvPr>
        </p:nvGraphicFramePr>
        <p:xfrm>
          <a:off x="323528" y="3140968"/>
          <a:ext cx="8352928"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Tree>
    <p:extLst>
      <p:ext uri="{BB962C8B-B14F-4D97-AF65-F5344CB8AC3E}">
        <p14:creationId xmlns:p14="http://schemas.microsoft.com/office/powerpoint/2010/main" val="427294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187450" y="1988840"/>
            <a:ext cx="6624638" cy="3416320"/>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El Ministro participó en el programa Llegó la Hora, informando a los ciudadanos sobre la gestión del ministerio en los últimos 8 Años y rindiendo cuentas sobre los avances de los compromisos de MinTIC en los acuerdos de PAZ, interactuó  con los ciudadanos a través de las redes sociales y mensajes de texto, respondiendo preguntas de los televidentes. </a:t>
            </a: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Logro del Objetivo Planteado</a:t>
            </a:r>
          </a:p>
        </p:txBody>
      </p:sp>
    </p:spTree>
    <p:extLst>
      <p:ext uri="{BB962C8B-B14F-4D97-AF65-F5344CB8AC3E}">
        <p14:creationId xmlns:p14="http://schemas.microsoft.com/office/powerpoint/2010/main" val="114708002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07604" y="3590975"/>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2475" y="1215858"/>
            <a:ext cx="1751856" cy="1751856"/>
          </a:xfrm>
          <a:prstGeom prst="rect">
            <a:avLst/>
          </a:prstGeom>
        </p:spPr>
      </p:pic>
      <p:pic>
        <p:nvPicPr>
          <p:cNvPr id="19" name="Imagen 18" descr="icon-analysis2_mycdc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8024" y="4414507"/>
            <a:ext cx="2255912" cy="1579138"/>
          </a:xfrm>
          <a:prstGeom prst="rect">
            <a:avLst/>
          </a:prstGeom>
        </p:spPr>
      </p:pic>
      <p:pic>
        <p:nvPicPr>
          <p:cNvPr id="20" name="Imagen 19" descr="xMensajes_de_texto_masivos.png.pagespeed.ic.ni4aI5L6Bw.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008" y="785626"/>
            <a:ext cx="2016224" cy="2211342"/>
          </a:xfrm>
          <a:prstGeom prst="rect">
            <a:avLst/>
          </a:prstGeom>
        </p:spPr>
      </p:pic>
      <p:sp>
        <p:nvSpPr>
          <p:cNvPr id="23" name="CuadroTexto 22"/>
          <p:cNvSpPr txBox="1"/>
          <p:nvPr/>
        </p:nvSpPr>
        <p:spPr>
          <a:xfrm>
            <a:off x="2206392" y="1316266"/>
            <a:ext cx="2016224" cy="1477328"/>
          </a:xfrm>
          <a:prstGeom prst="rect">
            <a:avLst/>
          </a:prstGeom>
          <a:noFill/>
        </p:spPr>
        <p:txBody>
          <a:bodyPr wrap="square" rtlCol="0">
            <a:spAutoFit/>
          </a:bodyPr>
          <a:lstStyle/>
          <a:p>
            <a:pPr algn="r"/>
            <a:r>
              <a:rPr lang="es-ES" b="1" dirty="0">
                <a:latin typeface="Century Gothic"/>
                <a:cs typeface="Century Gothic"/>
              </a:rPr>
              <a:t>Convocatoria</a:t>
            </a:r>
            <a:r>
              <a:rPr lang="es-ES" dirty="0">
                <a:latin typeface="Century Gothic"/>
                <a:cs typeface="Century Gothic"/>
              </a:rPr>
              <a:t> por múltiples canales virtuales, página web, TV. </a:t>
            </a:r>
          </a:p>
        </p:txBody>
      </p:sp>
      <p:sp>
        <p:nvSpPr>
          <p:cNvPr id="24" name="CuadroTexto 23"/>
          <p:cNvSpPr txBox="1"/>
          <p:nvPr/>
        </p:nvSpPr>
        <p:spPr>
          <a:xfrm>
            <a:off x="6588224" y="4077072"/>
            <a:ext cx="2016224" cy="1200329"/>
          </a:xfrm>
          <a:prstGeom prst="rect">
            <a:avLst/>
          </a:prstGeom>
          <a:noFill/>
        </p:spPr>
        <p:txBody>
          <a:bodyPr wrap="square" rtlCol="0">
            <a:spAutoFit/>
          </a:bodyPr>
          <a:lstStyle/>
          <a:p>
            <a:pPr algn="r"/>
            <a:r>
              <a:rPr lang="es-ES" b="1" dirty="0">
                <a:latin typeface="Century Gothic"/>
                <a:cs typeface="Century Gothic"/>
              </a:rPr>
              <a:t>Respuesta </a:t>
            </a:r>
          </a:p>
          <a:p>
            <a:pPr algn="r"/>
            <a:r>
              <a:rPr lang="es-ES" dirty="0">
                <a:latin typeface="Century Gothic"/>
                <a:cs typeface="Century Gothic"/>
              </a:rPr>
              <a:t>al 100% de las participaciones recibidas</a:t>
            </a:r>
          </a:p>
        </p:txBody>
      </p:sp>
      <p:sp>
        <p:nvSpPr>
          <p:cNvPr id="26" name="CuadroTexto 25"/>
          <p:cNvSpPr txBox="1"/>
          <p:nvPr/>
        </p:nvSpPr>
        <p:spPr>
          <a:xfrm>
            <a:off x="4727848" y="1158537"/>
            <a:ext cx="2508448" cy="1969770"/>
          </a:xfrm>
          <a:prstGeom prst="rect">
            <a:avLst/>
          </a:prstGeom>
          <a:noFill/>
        </p:spPr>
        <p:txBody>
          <a:bodyPr wrap="square" rtlCol="0">
            <a:spAutoFit/>
          </a:bodyPr>
          <a:lstStyle/>
          <a:p>
            <a:r>
              <a:rPr lang="es-ES" b="1" dirty="0">
                <a:latin typeface="Century Gothic"/>
                <a:cs typeface="Century Gothic"/>
              </a:rPr>
              <a:t>Participaciones recibidas</a:t>
            </a:r>
          </a:p>
          <a:p>
            <a:endParaRPr lang="es-ES" sz="1400" dirty="0">
              <a:latin typeface="Century Gothic"/>
              <a:cs typeface="Century Gothic"/>
            </a:endParaRPr>
          </a:p>
          <a:p>
            <a:r>
              <a:rPr lang="es-ES" dirty="0">
                <a:latin typeface="Century Gothic"/>
                <a:cs typeface="Century Gothic"/>
              </a:rPr>
              <a:t>89% por Facebook,   9% mensaje de texto y 2% por entrevista ciudadana.</a:t>
            </a:r>
          </a:p>
        </p:txBody>
      </p:sp>
      <p:pic>
        <p:nvPicPr>
          <p:cNvPr id="27" name="Imagen 26" descr="1_F90RgC5qsazvMyuwOoNqtw.jpeg">
            <a:extLst>
              <a:ext uri="{FF2B5EF4-FFF2-40B4-BE49-F238E27FC236}">
                <a16:creationId xmlns:a16="http://schemas.microsoft.com/office/drawing/2014/main" id="{BD0B82F6-D8B1-4504-8B8F-53298AF91625}"/>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2360" y="3834913"/>
            <a:ext cx="2055736" cy="1538865"/>
          </a:xfrm>
          <a:prstGeom prst="rect">
            <a:avLst/>
          </a:prstGeom>
        </p:spPr>
      </p:pic>
      <p:sp>
        <p:nvSpPr>
          <p:cNvPr id="28" name="CuadroTexto 27">
            <a:extLst>
              <a:ext uri="{FF2B5EF4-FFF2-40B4-BE49-F238E27FC236}">
                <a16:creationId xmlns:a16="http://schemas.microsoft.com/office/drawing/2014/main" id="{90E1F654-6517-457A-900B-1F09061C6B6A}"/>
              </a:ext>
            </a:extLst>
          </p:cNvPr>
          <p:cNvSpPr txBox="1"/>
          <p:nvPr/>
        </p:nvSpPr>
        <p:spPr>
          <a:xfrm>
            <a:off x="2273290" y="3593332"/>
            <a:ext cx="2016224" cy="3139321"/>
          </a:xfrm>
          <a:prstGeom prst="rect">
            <a:avLst/>
          </a:prstGeom>
          <a:noFill/>
        </p:spPr>
        <p:txBody>
          <a:bodyPr wrap="square" rtlCol="0">
            <a:spAutoFit/>
          </a:bodyPr>
          <a:lstStyle/>
          <a:p>
            <a:pPr algn="r"/>
            <a:r>
              <a:rPr lang="es-ES" b="1" dirty="0">
                <a:latin typeface="Century Gothic"/>
                <a:cs typeface="Century Gothic"/>
              </a:rPr>
              <a:t>Número de participantes en la actividad. </a:t>
            </a:r>
            <a:r>
              <a:rPr lang="es-ES" dirty="0">
                <a:latin typeface="Century Gothic"/>
                <a:cs typeface="Century Gothic"/>
              </a:rPr>
              <a:t>Participaron un total de 64 ciudadanos de forma virtual con sus preguntas o comentarios de forma virtual</a:t>
            </a:r>
          </a:p>
        </p:txBody>
      </p:sp>
    </p:spTree>
    <p:extLst>
      <p:ext uri="{BB962C8B-B14F-4D97-AF65-F5344CB8AC3E}">
        <p14:creationId xmlns:p14="http://schemas.microsoft.com/office/powerpoint/2010/main" val="383952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pic>
        <p:nvPicPr>
          <p:cNvPr id="22" name="Imagen 21" descr="no-dejes-a-tus-clientes-sin-respuesta.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56928"/>
            <a:ext cx="2641558" cy="2035696"/>
          </a:xfrm>
          <a:prstGeom prst="rect">
            <a:avLst/>
          </a:prstGeom>
        </p:spPr>
      </p:pic>
      <p:sp>
        <p:nvSpPr>
          <p:cNvPr id="3" name="2 CuadroTexto"/>
          <p:cNvSpPr txBox="1"/>
          <p:nvPr/>
        </p:nvSpPr>
        <p:spPr>
          <a:xfrm>
            <a:off x="2339935" y="874447"/>
            <a:ext cx="6624553" cy="923330"/>
          </a:xfrm>
          <a:prstGeom prst="rect">
            <a:avLst/>
          </a:prstGeom>
          <a:noFill/>
        </p:spPr>
        <p:txBody>
          <a:bodyPr wrap="square" rtlCol="0">
            <a:spAutoFit/>
          </a:bodyPr>
          <a:lstStyle/>
          <a:p>
            <a:pPr algn="just"/>
            <a:r>
              <a:rPr lang="es-CO" dirty="0">
                <a:latin typeface="Century Gothic"/>
                <a:cs typeface="Century Gothic"/>
              </a:rPr>
              <a:t>Al finalizar el ejercicio de diálogo se realizó una encuesta para conocer el Nivel de satisfacción de los participantes del ejercicio de dialogo, a continuación los resultados:  </a:t>
            </a:r>
          </a:p>
        </p:txBody>
      </p:sp>
      <p:graphicFrame>
        <p:nvGraphicFramePr>
          <p:cNvPr id="12" name="1 Gráfico"/>
          <p:cNvGraphicFramePr>
            <a:graphicFrameLocks/>
          </p:cNvGraphicFramePr>
          <p:nvPr>
            <p:extLst>
              <p:ext uri="{D42A27DB-BD31-4B8C-83A1-F6EECF244321}">
                <p14:modId xmlns:p14="http://schemas.microsoft.com/office/powerpoint/2010/main" val="2915968047"/>
              </p:ext>
            </p:extLst>
          </p:nvPr>
        </p:nvGraphicFramePr>
        <p:xfrm>
          <a:off x="5076056" y="1967004"/>
          <a:ext cx="3744416" cy="2398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7 Gráfico"/>
          <p:cNvGraphicFramePr>
            <a:graphicFrameLocks/>
          </p:cNvGraphicFramePr>
          <p:nvPr>
            <p:extLst>
              <p:ext uri="{D42A27DB-BD31-4B8C-83A1-F6EECF244321}">
                <p14:modId xmlns:p14="http://schemas.microsoft.com/office/powerpoint/2010/main" val="2618098058"/>
              </p:ext>
            </p:extLst>
          </p:nvPr>
        </p:nvGraphicFramePr>
        <p:xfrm>
          <a:off x="179512" y="4005064"/>
          <a:ext cx="4176464"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4" name="3 CuadroTexto"/>
          <p:cNvSpPr txBox="1"/>
          <p:nvPr/>
        </p:nvSpPr>
        <p:spPr>
          <a:xfrm>
            <a:off x="1979712" y="2907958"/>
            <a:ext cx="3384376" cy="738664"/>
          </a:xfrm>
          <a:prstGeom prst="rect">
            <a:avLst/>
          </a:prstGeom>
          <a:noFill/>
        </p:spPr>
        <p:txBody>
          <a:bodyPr wrap="square" rtlCol="0">
            <a:spAutoFit/>
          </a:bodyPr>
          <a:lstStyle/>
          <a:p>
            <a:pPr algn="just"/>
            <a:r>
              <a:rPr lang="es-CO" sz="1400" dirty="0">
                <a:latin typeface="Century Gothic"/>
                <a:cs typeface="Century Gothic"/>
              </a:rPr>
              <a:t>Del 100% de los participantes 42%, eran ciudadanos y 31% servidores públicos </a:t>
            </a:r>
          </a:p>
        </p:txBody>
      </p:sp>
      <p:sp>
        <p:nvSpPr>
          <p:cNvPr id="20" name="19 CuadroTexto"/>
          <p:cNvSpPr txBox="1"/>
          <p:nvPr/>
        </p:nvSpPr>
        <p:spPr>
          <a:xfrm>
            <a:off x="4716016" y="5085184"/>
            <a:ext cx="3384376" cy="954107"/>
          </a:xfrm>
          <a:prstGeom prst="rect">
            <a:avLst/>
          </a:prstGeom>
          <a:noFill/>
        </p:spPr>
        <p:txBody>
          <a:bodyPr wrap="square" rtlCol="0">
            <a:spAutoFit/>
          </a:bodyPr>
          <a:lstStyle/>
          <a:p>
            <a:pPr algn="just"/>
            <a:r>
              <a:rPr lang="es-CO" sz="1400" dirty="0">
                <a:latin typeface="Century Gothic"/>
                <a:cs typeface="Century Gothic"/>
              </a:rPr>
              <a:t>El 62% de los participantes se enteraron del evento a través de redes sociales y el 23% por la página web del ministerio.</a:t>
            </a:r>
          </a:p>
        </p:txBody>
      </p:sp>
    </p:spTree>
    <p:extLst>
      <p:ext uri="{BB962C8B-B14F-4D97-AF65-F5344CB8AC3E}">
        <p14:creationId xmlns:p14="http://schemas.microsoft.com/office/powerpoint/2010/main" val="137157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85330371"/>
              </p:ext>
            </p:extLst>
          </p:nvPr>
        </p:nvGraphicFramePr>
        <p:xfrm>
          <a:off x="560388" y="1123950"/>
          <a:ext cx="7972052" cy="4969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
        <p:nvSpPr>
          <p:cNvPr id="7" name="Conector recto 6">
            <a:extLst>
              <a:ext uri="{FF2B5EF4-FFF2-40B4-BE49-F238E27FC236}">
                <a16:creationId xmlns:a16="http://schemas.microsoft.com/office/drawing/2014/main" id="{D219CE74-1B1B-44F9-B151-DDFACA6DA706}"/>
              </a:ext>
            </a:extLst>
          </p:cNvPr>
          <p:cNvSpPr/>
          <p:nvPr/>
        </p:nvSpPr>
        <p:spPr>
          <a:xfrm>
            <a:off x="560388" y="5572145"/>
            <a:ext cx="7972052"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836712"/>
            <a:ext cx="1751856" cy="1751856"/>
          </a:xfrm>
          <a:prstGeom prst="rect">
            <a:avLst/>
          </a:prstGeom>
        </p:spPr>
      </p:pic>
      <p:graphicFrame>
        <p:nvGraphicFramePr>
          <p:cNvPr id="8" name="8 Gráfico"/>
          <p:cNvGraphicFramePr>
            <a:graphicFrameLocks/>
          </p:cNvGraphicFramePr>
          <p:nvPr>
            <p:extLst>
              <p:ext uri="{D42A27DB-BD31-4B8C-83A1-F6EECF244321}">
                <p14:modId xmlns:p14="http://schemas.microsoft.com/office/powerpoint/2010/main" val="960329085"/>
              </p:ext>
            </p:extLst>
          </p:nvPr>
        </p:nvGraphicFramePr>
        <p:xfrm>
          <a:off x="4427984" y="3356992"/>
          <a:ext cx="4248472" cy="2379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9 Gráfico"/>
          <p:cNvGraphicFramePr>
            <a:graphicFrameLocks/>
          </p:cNvGraphicFramePr>
          <p:nvPr>
            <p:extLst>
              <p:ext uri="{D42A27DB-BD31-4B8C-83A1-F6EECF244321}">
                <p14:modId xmlns:p14="http://schemas.microsoft.com/office/powerpoint/2010/main" val="1062877413"/>
              </p:ext>
            </p:extLst>
          </p:nvPr>
        </p:nvGraphicFramePr>
        <p:xfrm>
          <a:off x="395536" y="2708920"/>
          <a:ext cx="3528392" cy="19476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10 Gráfico"/>
          <p:cNvGraphicFramePr>
            <a:graphicFrameLocks/>
          </p:cNvGraphicFramePr>
          <p:nvPr>
            <p:extLst>
              <p:ext uri="{D42A27DB-BD31-4B8C-83A1-F6EECF244321}">
                <p14:modId xmlns:p14="http://schemas.microsoft.com/office/powerpoint/2010/main" val="4283610375"/>
              </p:ext>
            </p:extLst>
          </p:nvPr>
        </p:nvGraphicFramePr>
        <p:xfrm>
          <a:off x="5004048" y="836712"/>
          <a:ext cx="3942184" cy="2448272"/>
        </p:xfrm>
        <a:graphic>
          <a:graphicData uri="http://schemas.openxmlformats.org/drawingml/2006/chart">
            <c:chart xmlns:c="http://schemas.openxmlformats.org/drawingml/2006/chart" xmlns:r="http://schemas.openxmlformats.org/officeDocument/2006/relationships" r:id="rId6"/>
          </a:graphicData>
        </a:graphic>
      </p:graphicFrame>
      <p:sp>
        <p:nvSpPr>
          <p:cNvPr id="13" name="12 CuadroTexto"/>
          <p:cNvSpPr txBox="1"/>
          <p:nvPr/>
        </p:nvSpPr>
        <p:spPr>
          <a:xfrm>
            <a:off x="1925534" y="1124744"/>
            <a:ext cx="3222530" cy="954107"/>
          </a:xfrm>
          <a:prstGeom prst="rect">
            <a:avLst/>
          </a:prstGeom>
          <a:noFill/>
        </p:spPr>
        <p:txBody>
          <a:bodyPr wrap="square" rtlCol="0">
            <a:spAutoFit/>
          </a:bodyPr>
          <a:lstStyle/>
          <a:p>
            <a:pPr algn="just"/>
            <a:r>
              <a:rPr lang="es-CO" sz="1400" dirty="0">
                <a:latin typeface="Century Gothic"/>
                <a:cs typeface="Century Gothic"/>
              </a:rPr>
              <a:t>El 81% de las personas que participaron manifestaron estar muy satisfechos con a información suministrada durante el evento</a:t>
            </a:r>
          </a:p>
        </p:txBody>
      </p:sp>
      <p:sp>
        <p:nvSpPr>
          <p:cNvPr id="14" name="13 CuadroTexto"/>
          <p:cNvSpPr txBox="1"/>
          <p:nvPr/>
        </p:nvSpPr>
        <p:spPr>
          <a:xfrm>
            <a:off x="179512" y="4870787"/>
            <a:ext cx="3528392" cy="1169551"/>
          </a:xfrm>
          <a:prstGeom prst="rect">
            <a:avLst/>
          </a:prstGeom>
          <a:noFill/>
        </p:spPr>
        <p:txBody>
          <a:bodyPr wrap="square" rtlCol="0">
            <a:spAutoFit/>
          </a:bodyPr>
          <a:lstStyle/>
          <a:p>
            <a:pPr algn="just"/>
            <a:r>
              <a:rPr lang="es-CO" sz="1400" dirty="0">
                <a:latin typeface="Century Gothic"/>
                <a:cs typeface="Century Gothic"/>
              </a:rPr>
              <a:t>Para el 77% de los ciudadanos la presentación de los temas se realizó en un lenguaje claro y lo calificaron como muy satisfecho, el restante 23% como bueno.</a:t>
            </a:r>
          </a:p>
        </p:txBody>
      </p:sp>
      <p:sp>
        <p:nvSpPr>
          <p:cNvPr id="15" name="14 CuadroTexto"/>
          <p:cNvSpPr txBox="1"/>
          <p:nvPr/>
        </p:nvSpPr>
        <p:spPr>
          <a:xfrm>
            <a:off x="4067944" y="5863538"/>
            <a:ext cx="4824536" cy="523220"/>
          </a:xfrm>
          <a:prstGeom prst="rect">
            <a:avLst/>
          </a:prstGeom>
          <a:noFill/>
        </p:spPr>
        <p:txBody>
          <a:bodyPr wrap="square" rtlCol="0">
            <a:spAutoFit/>
          </a:bodyPr>
          <a:lstStyle/>
          <a:p>
            <a:pPr algn="just"/>
            <a:r>
              <a:rPr lang="es-CO" sz="1400" dirty="0">
                <a:latin typeface="Century Gothic"/>
                <a:cs typeface="Century Gothic"/>
              </a:rPr>
              <a:t>La utilidad de la información dejó muy satisfechos al 73% de los participantes.</a:t>
            </a:r>
          </a:p>
        </p:txBody>
      </p:sp>
    </p:spTree>
    <p:extLst>
      <p:ext uri="{BB962C8B-B14F-4D97-AF65-F5344CB8AC3E}">
        <p14:creationId xmlns:p14="http://schemas.microsoft.com/office/powerpoint/2010/main" val="233671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pic>
        <p:nvPicPr>
          <p:cNvPr id="7" name="Imagen 18" descr="icon-analysis2_mycdc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896482"/>
            <a:ext cx="2376264" cy="1663384"/>
          </a:xfrm>
          <a:prstGeom prst="rect">
            <a:avLst/>
          </a:prstGeom>
        </p:spPr>
      </p:pic>
      <p:graphicFrame>
        <p:nvGraphicFramePr>
          <p:cNvPr id="11" name="11 Gráfico"/>
          <p:cNvGraphicFramePr>
            <a:graphicFrameLocks/>
          </p:cNvGraphicFramePr>
          <p:nvPr>
            <p:extLst>
              <p:ext uri="{D42A27DB-BD31-4B8C-83A1-F6EECF244321}">
                <p14:modId xmlns:p14="http://schemas.microsoft.com/office/powerpoint/2010/main" val="3523462538"/>
              </p:ext>
            </p:extLst>
          </p:nvPr>
        </p:nvGraphicFramePr>
        <p:xfrm>
          <a:off x="360459" y="2852936"/>
          <a:ext cx="4211541" cy="2527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3 Gráfico"/>
          <p:cNvGraphicFramePr>
            <a:graphicFrameLocks/>
          </p:cNvGraphicFramePr>
          <p:nvPr>
            <p:extLst>
              <p:ext uri="{D42A27DB-BD31-4B8C-83A1-F6EECF244321}">
                <p14:modId xmlns:p14="http://schemas.microsoft.com/office/powerpoint/2010/main" val="2965452155"/>
              </p:ext>
            </p:extLst>
          </p:nvPr>
        </p:nvGraphicFramePr>
        <p:xfrm>
          <a:off x="4788024" y="3218124"/>
          <a:ext cx="3960440" cy="21550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10 Gráfico"/>
          <p:cNvGraphicFramePr>
            <a:graphicFrameLocks/>
          </p:cNvGraphicFramePr>
          <p:nvPr>
            <p:extLst>
              <p:ext uri="{D42A27DB-BD31-4B8C-83A1-F6EECF244321}">
                <p14:modId xmlns:p14="http://schemas.microsoft.com/office/powerpoint/2010/main" val="2105932844"/>
              </p:ext>
            </p:extLst>
          </p:nvPr>
        </p:nvGraphicFramePr>
        <p:xfrm>
          <a:off x="5364088" y="1124744"/>
          <a:ext cx="3294112" cy="1944216"/>
        </p:xfrm>
        <a:graphic>
          <a:graphicData uri="http://schemas.openxmlformats.org/drawingml/2006/chart">
            <c:chart xmlns:c="http://schemas.openxmlformats.org/drawingml/2006/chart" xmlns:r="http://schemas.openxmlformats.org/officeDocument/2006/relationships" r:id="rId6"/>
          </a:graphicData>
        </a:graphic>
      </p:graphicFrame>
      <p:sp>
        <p:nvSpPr>
          <p:cNvPr id="14" name="13 CuadroTexto"/>
          <p:cNvSpPr txBox="1"/>
          <p:nvPr/>
        </p:nvSpPr>
        <p:spPr>
          <a:xfrm>
            <a:off x="3131840" y="1196752"/>
            <a:ext cx="2304256" cy="1169551"/>
          </a:xfrm>
          <a:prstGeom prst="rect">
            <a:avLst/>
          </a:prstGeom>
          <a:noFill/>
        </p:spPr>
        <p:txBody>
          <a:bodyPr wrap="square" rtlCol="0">
            <a:spAutoFit/>
          </a:bodyPr>
          <a:lstStyle/>
          <a:p>
            <a:pPr algn="just"/>
            <a:r>
              <a:rPr lang="es-CO" sz="1400" dirty="0">
                <a:latin typeface="Century Gothic"/>
                <a:cs typeface="Century Gothic"/>
              </a:rPr>
              <a:t>Para el 69% de los ciudadanos la logística del evento fue muy satisfactoria, para el 31% fue buena.</a:t>
            </a:r>
          </a:p>
        </p:txBody>
      </p:sp>
      <p:sp>
        <p:nvSpPr>
          <p:cNvPr id="15" name="14 CuadroTexto"/>
          <p:cNvSpPr txBox="1"/>
          <p:nvPr/>
        </p:nvSpPr>
        <p:spPr>
          <a:xfrm>
            <a:off x="395536" y="5229200"/>
            <a:ext cx="4176464" cy="954107"/>
          </a:xfrm>
          <a:prstGeom prst="rect">
            <a:avLst/>
          </a:prstGeom>
          <a:noFill/>
        </p:spPr>
        <p:txBody>
          <a:bodyPr wrap="square" rtlCol="0">
            <a:spAutoFit/>
          </a:bodyPr>
          <a:lstStyle/>
          <a:p>
            <a:pPr algn="just"/>
            <a:r>
              <a:rPr lang="es-CO" sz="1400" dirty="0">
                <a:latin typeface="Century Gothic"/>
                <a:cs typeface="Century Gothic"/>
              </a:rPr>
              <a:t>El 100% de los ciudadanos que diligenciaron la encuestas participarían nuevamente en un ejercicio de diálogo programado por el Ministerio TIC</a:t>
            </a:r>
          </a:p>
        </p:txBody>
      </p:sp>
      <p:sp>
        <p:nvSpPr>
          <p:cNvPr id="16" name="15 CuadroTexto"/>
          <p:cNvSpPr txBox="1"/>
          <p:nvPr/>
        </p:nvSpPr>
        <p:spPr>
          <a:xfrm>
            <a:off x="4860032" y="5444453"/>
            <a:ext cx="3954846" cy="954107"/>
          </a:xfrm>
          <a:prstGeom prst="rect">
            <a:avLst/>
          </a:prstGeom>
          <a:noFill/>
        </p:spPr>
        <p:txBody>
          <a:bodyPr wrap="square" rtlCol="0">
            <a:spAutoFit/>
          </a:bodyPr>
          <a:lstStyle/>
          <a:p>
            <a:pPr algn="just"/>
            <a:r>
              <a:rPr lang="es-CO" sz="1400" dirty="0">
                <a:latin typeface="Century Gothic"/>
                <a:cs typeface="Century Gothic"/>
              </a:rPr>
              <a:t>El 100% de los ciudadanos que diligenciaron la encuestas recomendarían participar en un ejercicio de diálogo programado por el Ministerio TIC</a:t>
            </a:r>
          </a:p>
        </p:txBody>
      </p:sp>
    </p:spTree>
    <p:extLst>
      <p:ext uri="{BB962C8B-B14F-4D97-AF65-F5344CB8AC3E}">
        <p14:creationId xmlns:p14="http://schemas.microsoft.com/office/powerpoint/2010/main" val="317775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dirty="0">
                  <a:solidFill>
                    <a:schemeClr val="bg1"/>
                  </a:solidFill>
                  <a:latin typeface="+mn-lt"/>
                  <a:cs typeface="+mn-cs"/>
                </a:rPr>
                <a:t>2018</a:t>
              </a: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dirty="0">
                  <a:solidFill>
                    <a:schemeClr val="bg1"/>
                  </a:solidFill>
                </a:rPr>
                <a:t>Ministerio de Tecnologías</a:t>
              </a:r>
            </a:p>
            <a:p>
              <a:pPr eaLnBrk="1" hangingPunct="1"/>
              <a:r>
                <a:rPr lang="es-ES" sz="1000" b="1" dirty="0">
                  <a:solidFill>
                    <a:schemeClr val="bg1"/>
                  </a:solidFill>
                </a:rPr>
                <a:t>de la Información y las Comunicaciones</a:t>
              </a:r>
            </a:p>
            <a:p>
              <a:pPr eaLnBrk="1" hangingPunct="1"/>
              <a:r>
                <a:rPr lang="es-ES" sz="1000" dirty="0">
                  <a:solidFill>
                    <a:schemeClr val="bg1"/>
                  </a:solidFill>
                </a:rPr>
                <a:t>Tel:+57(1) 344 34 60</a:t>
              </a:r>
            </a:p>
            <a:p>
              <a:pPr eaLnBrk="1" hangingPunct="1"/>
              <a:r>
                <a:rPr lang="es-ES" sz="1000" dirty="0">
                  <a:solidFill>
                    <a:schemeClr val="bg1"/>
                  </a:solidFill>
                </a:rPr>
                <a:t>Edif. Murillo Toro Cra. 8a entre calles 12 y 13, Bogotá, Colombia - Código Postal 111711</a:t>
              </a:r>
            </a:p>
            <a:p>
              <a:pPr eaLnBrk="1" hangingPunct="1"/>
              <a:r>
                <a:rPr lang="es-ES" sz="1000" dirty="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23528" y="908720"/>
            <a:ext cx="8352160" cy="4968776"/>
          </a:xfrm>
        </p:spPr>
        <p:txBody>
          <a:bodyPr/>
          <a:lstStyle/>
          <a:p>
            <a:pPr marL="0" indent="0" algn="just">
              <a:buFont typeface="Arial" charset="0"/>
              <a:buNone/>
            </a:pPr>
            <a:r>
              <a:rPr lang="es-ES" sz="1600" dirty="0">
                <a:latin typeface="Century Gothic" charset="0"/>
                <a:ea typeface="MS PGothic" charset="0"/>
                <a:cs typeface="Century Gothic" charset="0"/>
              </a:rPr>
              <a:t>El Ministerio de Tecnologías de la Información y las Comunicaciones - MinTIC, comprometido con la lucha contra la corrupción, la participación ciudadana, el fomento de la integridad pública presentó a los ciudadanos los resultados de su gestión en los últimos 8 años, a través de el programa de televisión Llegó la Hora transmitido por el canal Institucional el día 6 de julio, dando a conocer los avances de las obligaciones a su cargo establecidas en los Acuerdo de Paz firmados en la Habana, que hacen referencia a los siguientes puntos:</a:t>
            </a:r>
          </a:p>
          <a:p>
            <a:pPr marL="0" indent="0" algn="just">
              <a:buFont typeface="Arial" charset="0"/>
              <a:buNone/>
            </a:pPr>
            <a:endParaRPr lang="es-ES" sz="1600" dirty="0">
              <a:latin typeface="Century Gothic" charset="0"/>
              <a:ea typeface="MS PGothic" charset="0"/>
              <a:cs typeface="Century Gothic" charset="0"/>
            </a:endParaRPr>
          </a:p>
          <a:p>
            <a:r>
              <a:rPr lang="x-none" sz="1600" dirty="0">
                <a:latin typeface="Century Gothic" charset="0"/>
                <a:ea typeface="MS PGothic" charset="0"/>
              </a:rPr>
              <a:t>Punto 1 – Hacia un Nuevo Campo Colombiano: Reforma Rural Integral</a:t>
            </a:r>
            <a:endParaRPr lang="es-CO" sz="1600" dirty="0">
              <a:latin typeface="Century Gothic" charset="0"/>
              <a:ea typeface="MS PGothic" charset="0"/>
            </a:endParaRPr>
          </a:p>
          <a:p>
            <a:pPr marL="0" indent="0">
              <a:buNone/>
            </a:pPr>
            <a:endParaRPr lang="es-CO" sz="1600" dirty="0">
              <a:latin typeface="Century Gothic" charset="0"/>
              <a:ea typeface="MS PGothic" charset="0"/>
            </a:endParaRPr>
          </a:p>
          <a:p>
            <a:r>
              <a:rPr lang="x-none" sz="1600" dirty="0">
                <a:latin typeface="Century Gothic" charset="0"/>
                <a:ea typeface="MS PGothic" charset="0"/>
              </a:rPr>
              <a:t>Punto 2 – Participación Política: Apertura democrática para construir la paz</a:t>
            </a:r>
            <a:endParaRPr lang="es-CO" sz="1600" dirty="0">
              <a:latin typeface="Century Gothic" charset="0"/>
              <a:ea typeface="MS PGothic" charset="0"/>
            </a:endParaRPr>
          </a:p>
          <a:p>
            <a:endParaRPr lang="es-CO" sz="1600" dirty="0">
              <a:latin typeface="Century Gothic" charset="0"/>
              <a:ea typeface="MS PGothic" charset="0"/>
            </a:endParaRPr>
          </a:p>
          <a:p>
            <a:r>
              <a:rPr lang="x-none" sz="1600" dirty="0">
                <a:latin typeface="Century Gothic" charset="0"/>
                <a:ea typeface="MS PGothic" charset="0"/>
              </a:rPr>
              <a:t>Punto 6 – Implementación, verificación y refrendación</a:t>
            </a:r>
            <a:endParaRPr lang="es-CO" sz="1600" dirty="0">
              <a:latin typeface="Century Gothic" charset="0"/>
              <a:ea typeface="MS PGothic" charset="0"/>
            </a:endParaRPr>
          </a:p>
          <a:p>
            <a:endParaRPr lang="es-CO" sz="1600" dirty="0">
              <a:latin typeface="Century Gothic" charset="0"/>
              <a:ea typeface="MS PGothic" charset="0"/>
            </a:endParaRP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r>
              <a:rPr lang="es-ES" sz="1600" dirty="0">
                <a:latin typeface="Century Gothic" charset="0"/>
                <a:ea typeface="MS PGothic" charset="0"/>
                <a:cs typeface="Century Gothic" charset="0"/>
              </a:rPr>
              <a:t> </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954713"/>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23528" y="764704"/>
            <a:ext cx="8352160" cy="4968776"/>
          </a:xfrm>
        </p:spPr>
        <p:txBody>
          <a:bodyPr/>
          <a:lstStyle/>
          <a:p>
            <a:endParaRPr lang="es-CO" sz="1000" dirty="0">
              <a:latin typeface="Century Gothic" charset="0"/>
              <a:ea typeface="MS PGothic" charset="0"/>
            </a:endParaRPr>
          </a:p>
          <a:p>
            <a:pPr marL="0" indent="0" algn="just">
              <a:buNone/>
            </a:pPr>
            <a:r>
              <a:rPr lang="es-CO" sz="1600" dirty="0">
                <a:latin typeface="Century Gothic" charset="0"/>
                <a:ea typeface="MS PGothic" charset="0"/>
              </a:rPr>
              <a:t>Para permitir la interacción de los ciudadanas con el Ministro de las TIC Juan Sebastián Rozo, se transmitió el programa a través del canal institucional de televisión y por Facebook Live, se recibieron preguntas por las líneas habilitadas por el canal, las cuales se respondieron en estudio y otras a través de Facebook, las cuales fueron respondidas posteriormente.</a:t>
            </a: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endParaRPr lang="es-ES" sz="1600" dirty="0">
              <a:latin typeface="Century Gothic" charset="0"/>
              <a:ea typeface="MS PGothic" charset="0"/>
              <a:cs typeface="Century Gothic" charset="0"/>
            </a:endParaRPr>
          </a:p>
          <a:p>
            <a:pPr marL="0" indent="0" algn="just">
              <a:buFont typeface="Arial" charset="0"/>
              <a:buNone/>
            </a:pPr>
            <a:r>
              <a:rPr lang="es-ES" sz="1600" dirty="0">
                <a:latin typeface="Century Gothic" charset="0"/>
                <a:ea typeface="MS PGothic" charset="0"/>
                <a:cs typeface="Century Gothic" charset="0"/>
              </a:rPr>
              <a:t> </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954713"/>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C:\MINISTERIO TIC 2018\Programa llegó la hora\image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023" y="2950840"/>
            <a:ext cx="4540977" cy="30076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24490" y="2420888"/>
            <a:ext cx="4539997" cy="381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41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187450" y="1989138"/>
            <a:ext cx="6624638" cy="3416320"/>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El presente informe tiene como objetivo, dar a conocer los resultados del ejericio de diálogo de doble vía con la ciudadanía y grupos interesados del MinTIC, realizado en el programa de tv “Magazín Llegó la Hora” para rendir cuentas sobre la gestión del Ministerio en especial sobre los avances de las obligaciones a cargo del MinTIC  en los Acuerdos de Paz firmados en la Habana. </a:t>
            </a: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7451982"/>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725376592"/>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75052" y="2313779"/>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3" name="Imagen 2">
            <a:extLst>
              <a:ext uri="{FF2B5EF4-FFF2-40B4-BE49-F238E27FC236}">
                <a16:creationId xmlns:a16="http://schemas.microsoft.com/office/drawing/2014/main" id="{A61D1546-2F32-48E6-A96D-88CAC16EC4C7}"/>
              </a:ext>
            </a:extLst>
          </p:cNvPr>
          <p:cNvPicPr>
            <a:picLocks noChangeAspect="1"/>
          </p:cNvPicPr>
          <p:nvPr/>
        </p:nvPicPr>
        <p:blipFill rotWithShape="1">
          <a:blip r:embed="rId4"/>
          <a:srcRect l="781" t="18775" r="-781" b="-18775"/>
          <a:stretch/>
        </p:blipFill>
        <p:spPr>
          <a:xfrm>
            <a:off x="251520" y="2715978"/>
            <a:ext cx="1858069" cy="3091026"/>
          </a:xfrm>
          <a:prstGeom prst="rect">
            <a:avLst/>
          </a:prstGeom>
        </p:spPr>
      </p:pic>
      <p:pic>
        <p:nvPicPr>
          <p:cNvPr id="4" name="Imagen 3">
            <a:extLst>
              <a:ext uri="{FF2B5EF4-FFF2-40B4-BE49-F238E27FC236}">
                <a16:creationId xmlns:a16="http://schemas.microsoft.com/office/drawing/2014/main" id="{4F4F3288-62D5-4A8B-B82D-D5565E718657}"/>
              </a:ext>
            </a:extLst>
          </p:cNvPr>
          <p:cNvPicPr>
            <a:picLocks noChangeAspect="1"/>
          </p:cNvPicPr>
          <p:nvPr/>
        </p:nvPicPr>
        <p:blipFill>
          <a:blip r:embed="rId5"/>
          <a:stretch>
            <a:fillRect/>
          </a:stretch>
        </p:blipFill>
        <p:spPr>
          <a:xfrm>
            <a:off x="2411760" y="2715978"/>
            <a:ext cx="1797359" cy="2549625"/>
          </a:xfrm>
          <a:prstGeom prst="rect">
            <a:avLst/>
          </a:prstGeom>
        </p:spPr>
      </p:pic>
      <p:pic>
        <p:nvPicPr>
          <p:cNvPr id="12" name="Imagen 11">
            <a:extLst>
              <a:ext uri="{FF2B5EF4-FFF2-40B4-BE49-F238E27FC236}">
                <a16:creationId xmlns:a16="http://schemas.microsoft.com/office/drawing/2014/main" id="{BDE21580-C4DC-4EF5-BC00-9CA49743FB54}"/>
              </a:ext>
            </a:extLst>
          </p:cNvPr>
          <p:cNvPicPr>
            <a:picLocks noChangeAspect="1"/>
          </p:cNvPicPr>
          <p:nvPr/>
        </p:nvPicPr>
        <p:blipFill>
          <a:blip r:embed="rId6"/>
          <a:stretch>
            <a:fillRect/>
          </a:stretch>
        </p:blipFill>
        <p:spPr>
          <a:xfrm>
            <a:off x="4342748" y="2132856"/>
            <a:ext cx="1892980" cy="3234707"/>
          </a:xfrm>
          <a:prstGeom prst="rect">
            <a:avLst/>
          </a:prstGeom>
        </p:spPr>
      </p:pic>
      <p:pic>
        <p:nvPicPr>
          <p:cNvPr id="13" name="Imagen 12">
            <a:extLst>
              <a:ext uri="{FF2B5EF4-FFF2-40B4-BE49-F238E27FC236}">
                <a16:creationId xmlns:a16="http://schemas.microsoft.com/office/drawing/2014/main" id="{0BAFC2C2-1BC5-4EAC-AD4D-748F61E155B6}"/>
              </a:ext>
            </a:extLst>
          </p:cNvPr>
          <p:cNvPicPr>
            <a:picLocks noChangeAspect="1"/>
          </p:cNvPicPr>
          <p:nvPr/>
        </p:nvPicPr>
        <p:blipFill rotWithShape="1">
          <a:blip r:embed="rId7"/>
          <a:srcRect l="2892" t="3916"/>
          <a:stretch/>
        </p:blipFill>
        <p:spPr>
          <a:xfrm>
            <a:off x="6604894" y="1354358"/>
            <a:ext cx="1993691" cy="3558009"/>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1843581559"/>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Tree>
    <p:extLst>
      <p:ext uri="{BB962C8B-B14F-4D97-AF65-F5344CB8AC3E}">
        <p14:creationId xmlns:p14="http://schemas.microsoft.com/office/powerpoint/2010/main" val="5955157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2.xml><?xml version="1.0" encoding="utf-8"?>
<ds:datastoreItem xmlns:ds="http://schemas.openxmlformats.org/officeDocument/2006/customXml" ds:itemID="{00BC1A38-CFBE-4636-ADC1-F27FCAA654A5}">
  <ds:schemaRefs>
    <ds:schemaRef ds:uri="http://schemas.microsoft.com/office/2006/metadata/longProperties"/>
  </ds:schemaRefs>
</ds:datastoreItem>
</file>

<file path=customXml/itemProps3.xml><?xml version="1.0" encoding="utf-8"?>
<ds:datastoreItem xmlns:ds="http://schemas.openxmlformats.org/officeDocument/2006/customXml" ds:itemID="{DAB91069-0A8F-4917-9E62-9609D75F544F}">
  <ds:schemaRefs>
    <ds:schemaRef ds:uri="http://schemas.microsoft.com/sharepoint/v3/contenttype/forms"/>
  </ds:schemaRefs>
</ds:datastoreItem>
</file>

<file path=customXml/itemProps4.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17403</TotalTime>
  <Words>2042</Words>
  <Application>Microsoft Office PowerPoint</Application>
  <PresentationFormat>Presentación en pantalla (4:3)</PresentationFormat>
  <Paragraphs>260</Paragraphs>
  <Slides>22</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ＭＳ Ｐゴシック</vt:lpstr>
      <vt:lpstr>ＭＳ Ｐゴシック</vt:lpstr>
      <vt:lpstr>Arial</vt:lpstr>
      <vt:lpstr>Arial Narrow</vt:lpstr>
      <vt:lpstr>Calibri</vt:lpstr>
      <vt:lpstr>Candara</vt:lpstr>
      <vt:lpstr>Century Gothic</vt:lpstr>
      <vt:lpstr>Tema de Office</vt:lpstr>
      <vt:lpstr>Presentación de PowerPoint</vt:lpstr>
      <vt:lpstr>Presentación de PowerPoint</vt:lpstr>
      <vt:lpstr>1. Introducción</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769</cp:revision>
  <cp:lastPrinted>2018-01-31T18:50:10Z</cp:lastPrinted>
  <dcterms:created xsi:type="dcterms:W3CDTF">2016-01-06T14:53:07Z</dcterms:created>
  <dcterms:modified xsi:type="dcterms:W3CDTF">2018-08-09T15:02:07Z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